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62" r:id="rId4"/>
    <p:sldId id="282" r:id="rId5"/>
    <p:sldId id="281" r:id="rId6"/>
    <p:sldId id="260" r:id="rId7"/>
    <p:sldId id="259" r:id="rId8"/>
    <p:sldId id="261" r:id="rId9"/>
    <p:sldId id="263" r:id="rId10"/>
    <p:sldId id="265" r:id="rId11"/>
    <p:sldId id="266" r:id="rId12"/>
    <p:sldId id="267" r:id="rId13"/>
    <p:sldId id="268" r:id="rId14"/>
    <p:sldId id="269" r:id="rId15"/>
    <p:sldId id="270" r:id="rId16"/>
    <p:sldId id="271" r:id="rId17"/>
    <p:sldId id="275" r:id="rId18"/>
    <p:sldId id="276" r:id="rId19"/>
    <p:sldId id="277" r:id="rId20"/>
    <p:sldId id="278" r:id="rId21"/>
    <p:sldId id="274" r:id="rId22"/>
    <p:sldId id="279" r:id="rId2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u-HU" smtClean="0"/>
              <a:t>Mintacím szerkesztése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EE3C09CA-3284-4916-B3AF-75979653F3A4}" type="datetimeFigureOut">
              <a:rPr lang="hu-HU" smtClean="0"/>
              <a:t>2021. 02. 10.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194631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EE3C09CA-3284-4916-B3AF-75979653F3A4}" type="datetimeFigureOut">
              <a:rPr lang="hu-HU" smtClean="0"/>
              <a:t>2021. 02. 10.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230453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u-HU" smtClean="0"/>
              <a:t>Mintacím szerkesztése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4" name="Date Placeholder 3"/>
          <p:cNvSpPr>
            <a:spLocks noGrp="1"/>
          </p:cNvSpPr>
          <p:nvPr>
            <p:ph type="dt" sz="half" idx="10"/>
          </p:nvPr>
        </p:nvSpPr>
        <p:spPr/>
        <p:txBody>
          <a:bodyPr/>
          <a:lstStyle/>
          <a:p>
            <a:fld id="{EE3C09CA-3284-4916-B3AF-75979653F3A4}" type="datetimeFigureOut">
              <a:rPr lang="hu-HU" smtClean="0"/>
              <a:t>2021. 02. 10.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1818131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u-HU" smtClean="0"/>
              <a:t>Mintacím szerkesztése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u-HU" smtClean="0"/>
              <a:t>Mintaszöveg szerkesztése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4" name="Date Placeholder 3"/>
          <p:cNvSpPr>
            <a:spLocks noGrp="1"/>
          </p:cNvSpPr>
          <p:nvPr>
            <p:ph type="dt" sz="half" idx="10"/>
          </p:nvPr>
        </p:nvSpPr>
        <p:spPr/>
        <p:txBody>
          <a:bodyPr/>
          <a:lstStyle/>
          <a:p>
            <a:fld id="{EE3C09CA-3284-4916-B3AF-75979653F3A4}" type="datetimeFigureOut">
              <a:rPr lang="hu-HU" smtClean="0"/>
              <a:t>2021. 02. 10.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DCE747-0471-40CE-9EF7-3992958BBDDD}" type="slidenum">
              <a:rPr lang="hu-HU" smtClean="0"/>
              <a:t>‹#›</a:t>
            </a:fld>
            <a:endParaRPr lang="hu-H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2749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EE3C09CA-3284-4916-B3AF-75979653F3A4}" type="datetimeFigureOut">
              <a:rPr lang="hu-HU" smtClean="0"/>
              <a:t>2021. 02. 10.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14243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smtClean="0"/>
              <a:t>Mintacím szerkesztése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3C09CA-3284-4916-B3AF-75979653F3A4}" type="datetimeFigureOut">
              <a:rPr lang="hu-HU" smtClean="0"/>
              <a:t>2021. 02. 10.</a:t>
            </a:fld>
            <a:endParaRPr lang="hu-HU"/>
          </a:p>
        </p:txBody>
      </p:sp>
      <p:sp>
        <p:nvSpPr>
          <p:cNvPr id="4"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1365864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smtClean="0"/>
              <a:t>Mintacím szerkesztése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3C09CA-3284-4916-B3AF-75979653F3A4}" type="datetimeFigureOut">
              <a:rPr lang="hu-HU" smtClean="0"/>
              <a:t>2021. 02. 10.</a:t>
            </a:fld>
            <a:endParaRPr lang="hu-HU"/>
          </a:p>
        </p:txBody>
      </p:sp>
      <p:sp>
        <p:nvSpPr>
          <p:cNvPr id="4"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2044465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nchorCtr="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EE3C09CA-3284-4916-B3AF-75979653F3A4}" type="datetimeFigureOut">
              <a:rPr lang="hu-HU" smtClean="0"/>
              <a:t>2021. 02. 10.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673033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u-HU" smtClean="0"/>
              <a:t>Mintacím szerkesztése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EE3C09CA-3284-4916-B3AF-75979653F3A4}" type="datetimeFigureOut">
              <a:rPr lang="hu-HU" smtClean="0"/>
              <a:t>2021. 02. 10.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244509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3"/>
          <p:cNvSpPr>
            <a:spLocks noGrp="1"/>
          </p:cNvSpPr>
          <p:nvPr>
            <p:ph type="dt" sz="half" idx="10"/>
          </p:nvPr>
        </p:nvSpPr>
        <p:spPr/>
        <p:txBody>
          <a:bodyPr/>
          <a:lstStyle/>
          <a:p>
            <a:fld id="{EE3C09CA-3284-4916-B3AF-75979653F3A4}" type="datetimeFigureOut">
              <a:rPr lang="hu-HU" smtClean="0"/>
              <a:t>2021. 02. 10.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175441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EE3C09CA-3284-4916-B3AF-75979653F3A4}" type="datetimeFigureOut">
              <a:rPr lang="hu-HU" smtClean="0"/>
              <a:t>2021. 02. 10.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18819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EE3C09CA-3284-4916-B3AF-75979653F3A4}" type="datetimeFigureOut">
              <a:rPr lang="hu-HU" smtClean="0"/>
              <a:t>2021. 02. 10.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55447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EE3C09CA-3284-4916-B3AF-75979653F3A4}" type="datetimeFigureOut">
              <a:rPr lang="hu-HU" smtClean="0"/>
              <a:t>2021. 02. 10.</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54444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7" name="Date Placeholder 2"/>
          <p:cNvSpPr>
            <a:spLocks noGrp="1"/>
          </p:cNvSpPr>
          <p:nvPr>
            <p:ph type="dt" sz="half" idx="10"/>
          </p:nvPr>
        </p:nvSpPr>
        <p:spPr/>
        <p:txBody>
          <a:bodyPr/>
          <a:lstStyle/>
          <a:p>
            <a:fld id="{EE3C09CA-3284-4916-B3AF-75979653F3A4}" type="datetimeFigureOut">
              <a:rPr lang="hu-HU" smtClean="0"/>
              <a:t>2021. 02. 10.</a:t>
            </a:fld>
            <a:endParaRPr lang="hu-HU"/>
          </a:p>
        </p:txBody>
      </p:sp>
      <p:sp>
        <p:nvSpPr>
          <p:cNvPr id="5" name="Footer Placeholder 3"/>
          <p:cNvSpPr>
            <a:spLocks noGrp="1"/>
          </p:cNvSpPr>
          <p:nvPr>
            <p:ph type="ftr" sz="quarter" idx="11"/>
          </p:nvPr>
        </p:nvSpPr>
        <p:spPr/>
        <p:txBody>
          <a:bodyPr/>
          <a:lstStyle/>
          <a:p>
            <a:endParaRPr lang="hu-HU"/>
          </a:p>
        </p:txBody>
      </p:sp>
      <p:sp>
        <p:nvSpPr>
          <p:cNvPr id="6" name="Slide Number Placeholder 4"/>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245690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E3C09CA-3284-4916-B3AF-75979653F3A4}" type="datetimeFigureOut">
              <a:rPr lang="hu-HU" smtClean="0"/>
              <a:t>2021. 02. 10.</a:t>
            </a:fld>
            <a:endParaRPr lang="hu-HU"/>
          </a:p>
        </p:txBody>
      </p:sp>
      <p:sp>
        <p:nvSpPr>
          <p:cNvPr id="5" name="Footer Placeholder 2"/>
          <p:cNvSpPr>
            <a:spLocks noGrp="1"/>
          </p:cNvSpPr>
          <p:nvPr>
            <p:ph type="ftr" sz="quarter" idx="11"/>
          </p:nvPr>
        </p:nvSpPr>
        <p:spPr/>
        <p:txBody>
          <a:bodyPr/>
          <a:lstStyle/>
          <a:p>
            <a:endParaRPr lang="hu-HU"/>
          </a:p>
        </p:txBody>
      </p:sp>
      <p:sp>
        <p:nvSpPr>
          <p:cNvPr id="6" name="Slide Number Placeholder 3"/>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241136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u-HU" smtClean="0"/>
              <a:t>Mintacím szerkesztése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7" name="Date Placeholder 4"/>
          <p:cNvSpPr>
            <a:spLocks noGrp="1"/>
          </p:cNvSpPr>
          <p:nvPr>
            <p:ph type="dt" sz="half" idx="10"/>
          </p:nvPr>
        </p:nvSpPr>
        <p:spPr/>
        <p:txBody>
          <a:bodyPr/>
          <a:lstStyle/>
          <a:p>
            <a:fld id="{EE3C09CA-3284-4916-B3AF-75979653F3A4}" type="datetimeFigureOut">
              <a:rPr lang="hu-HU" smtClean="0"/>
              <a:t>2021. 02. 10.</a:t>
            </a:fld>
            <a:endParaRPr lang="hu-HU"/>
          </a:p>
        </p:txBody>
      </p:sp>
      <p:sp>
        <p:nvSpPr>
          <p:cNvPr id="5" name="Footer Placeholder 5"/>
          <p:cNvSpPr>
            <a:spLocks noGrp="1"/>
          </p:cNvSpPr>
          <p:nvPr>
            <p:ph type="ftr" sz="quarter" idx="11"/>
          </p:nvPr>
        </p:nvSpPr>
        <p:spPr/>
        <p:txBody>
          <a:bodyPr/>
          <a:lstStyle/>
          <a:p>
            <a:endParaRPr lang="hu-HU"/>
          </a:p>
        </p:txBody>
      </p:sp>
      <p:sp>
        <p:nvSpPr>
          <p:cNvPr id="6" name="Slide Number Placeholder 6"/>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49772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EE3C09CA-3284-4916-B3AF-75979653F3A4}" type="datetimeFigureOut">
              <a:rPr lang="hu-HU" smtClean="0"/>
              <a:t>2021. 02. 10.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FDCE747-0471-40CE-9EF7-3992958BBDDD}" type="slidenum">
              <a:rPr lang="hu-HU" smtClean="0"/>
              <a:t>‹#›</a:t>
            </a:fld>
            <a:endParaRPr lang="hu-HU"/>
          </a:p>
        </p:txBody>
      </p:sp>
    </p:spTree>
    <p:extLst>
      <p:ext uri="{BB962C8B-B14F-4D97-AF65-F5344CB8AC3E}">
        <p14:creationId xmlns:p14="http://schemas.microsoft.com/office/powerpoint/2010/main" val="384920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u-HU" smtClean="0"/>
              <a:t>Mintacím szerkesztése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E3C09CA-3284-4916-B3AF-75979653F3A4}" type="datetimeFigureOut">
              <a:rPr lang="hu-HU" smtClean="0"/>
              <a:t>2021. 02. 10.</a:t>
            </a:fld>
            <a:endParaRPr lang="hu-H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u-H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FDCE747-0471-40CE-9EF7-3992958BBDDD}" type="slidenum">
              <a:rPr lang="hu-HU" smtClean="0"/>
              <a:t>‹#›</a:t>
            </a:fld>
            <a:endParaRPr lang="hu-HU"/>
          </a:p>
        </p:txBody>
      </p:sp>
    </p:spTree>
    <p:extLst>
      <p:ext uri="{BB962C8B-B14F-4D97-AF65-F5344CB8AC3E}">
        <p14:creationId xmlns:p14="http://schemas.microsoft.com/office/powerpoint/2010/main" val="1386504351"/>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Serie_A" TargetMode="External"/><Relationship Id="rId13" Type="http://schemas.openxmlformats.org/officeDocument/2006/relationships/hyperlink" Target="https://en.wikipedia.org/wiki/Ballon_d'Or" TargetMode="External"/><Relationship Id="rId18" Type="http://schemas.openxmlformats.org/officeDocument/2006/relationships/hyperlink" Target="https://en.wikipedia.org/wiki/UEFA_European_Championship" TargetMode="External"/><Relationship Id="rId3" Type="http://schemas.openxmlformats.org/officeDocument/2006/relationships/hyperlink" Target="https://en.wikipedia.org/wiki/Order_of_Prince_Henry" TargetMode="External"/><Relationship Id="rId21" Type="http://schemas.openxmlformats.org/officeDocument/2006/relationships/hyperlink" Target="https://en.wikipedia.org/wiki/List_of_footballers_with_the_most_official_appearances" TargetMode="External"/><Relationship Id="rId7" Type="http://schemas.openxmlformats.org/officeDocument/2006/relationships/hyperlink" Target="https://en.wikipedia.org/wiki/Forward_(association_football)" TargetMode="External"/><Relationship Id="rId12" Type="http://schemas.openxmlformats.org/officeDocument/2006/relationships/hyperlink" Target="https://en.wikipedia.org/wiki/Cristiano_Ronaldo#cite_note-13" TargetMode="External"/><Relationship Id="rId17" Type="http://schemas.openxmlformats.org/officeDocument/2006/relationships/hyperlink" Target="https://en.wikipedia.org/wiki/UEFA_Champions_League" TargetMode="External"/><Relationship Id="rId25" Type="http://schemas.openxmlformats.org/officeDocument/2006/relationships/hyperlink" Target="https://en.wikipedia.org/wiki/Cristiano_Ronaldo#cite_note-17" TargetMode="External"/><Relationship Id="rId2" Type="http://schemas.openxmlformats.org/officeDocument/2006/relationships/image" Target="../media/image12.jpg"/><Relationship Id="rId16" Type="http://schemas.openxmlformats.org/officeDocument/2006/relationships/hyperlink" Target="https://en.wikipedia.org/wiki/List_of_career_achievements_by_Cristiano_Ronaldo#Collective_awards" TargetMode="External"/><Relationship Id="rId20" Type="http://schemas.openxmlformats.org/officeDocument/2006/relationships/hyperlink" Target="https://en.wikipedia.org/wiki/Cristiano_Ronaldo#cite_note-15" TargetMode="External"/><Relationship Id="rId1" Type="http://schemas.openxmlformats.org/officeDocument/2006/relationships/slideLayout" Target="../slideLayouts/slideLayout4.xml"/><Relationship Id="rId6" Type="http://schemas.openxmlformats.org/officeDocument/2006/relationships/hyperlink" Target="https://en.wikipedia.org/wiki/Association_football" TargetMode="External"/><Relationship Id="rId11" Type="http://schemas.openxmlformats.org/officeDocument/2006/relationships/hyperlink" Target="https://en.wikipedia.org/wiki/Portugal_national_football_team" TargetMode="External"/><Relationship Id="rId24" Type="http://schemas.openxmlformats.org/officeDocument/2006/relationships/hyperlink" Target="https://en.wikipedia.org/wiki/List_of_men's_footballers_with_50_or_more_international_goals" TargetMode="External"/><Relationship Id="rId5" Type="http://schemas.openxmlformats.org/officeDocument/2006/relationships/hyperlink" Target="https://en.wikipedia.org/wiki/Help:IPA/Portuguese" TargetMode="External"/><Relationship Id="rId15" Type="http://schemas.openxmlformats.org/officeDocument/2006/relationships/hyperlink" Target="https://en.wikipedia.org/wiki/European_Golden_Shoe" TargetMode="External"/><Relationship Id="rId23" Type="http://schemas.openxmlformats.org/officeDocument/2006/relationships/hyperlink" Target="https://en.wikipedia.org/wiki/Cristiano_Ronaldo#cite_note-16" TargetMode="External"/><Relationship Id="rId10" Type="http://schemas.openxmlformats.org/officeDocument/2006/relationships/hyperlink" Target="https://en.wikipedia.org/wiki/Captain_(association_football)" TargetMode="External"/><Relationship Id="rId19" Type="http://schemas.openxmlformats.org/officeDocument/2006/relationships/hyperlink" Target="https://en.wikipedia.org/wiki/UEFA_Nations_League" TargetMode="External"/><Relationship Id="rId4" Type="http://schemas.openxmlformats.org/officeDocument/2006/relationships/hyperlink" Target="https://en.wikipedia.org/wiki/Order_of_Merit_(Portugal)" TargetMode="External"/><Relationship Id="rId9" Type="http://schemas.openxmlformats.org/officeDocument/2006/relationships/hyperlink" Target="https://en.wikipedia.org/wiki/Juventus_F.C." TargetMode="External"/><Relationship Id="rId14" Type="http://schemas.openxmlformats.org/officeDocument/2006/relationships/hyperlink" Target="https://en.wikipedia.org/wiki/Cristiano_Ronaldo#cite_note-14" TargetMode="External"/><Relationship Id="rId22" Type="http://schemas.openxmlformats.org/officeDocument/2006/relationships/hyperlink" Target="https://en.wikipedia.org/wiki/List_of_men's_footballers_with_500_or_more_goal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Secretary-general_of_the_United_Nations" TargetMode="External"/><Relationship Id="rId3" Type="http://schemas.openxmlformats.org/officeDocument/2006/relationships/hyperlink" Target="https://en.wikipedia.org/wiki/Order_of_Christ_(Portugal)" TargetMode="External"/><Relationship Id="rId7" Type="http://schemas.openxmlformats.org/officeDocument/2006/relationships/hyperlink" Target="https://en.wikipedia.org/wiki/Portuguese_people" TargetMode="External"/><Relationship Id="rId12" Type="http://schemas.openxmlformats.org/officeDocument/2006/relationships/hyperlink" Target="https://en.wikipedia.org/wiki/2001_Portuguese_local_elections" TargetMode="External"/><Relationship Id="rId2" Type="http://schemas.openxmlformats.org/officeDocument/2006/relationships/image" Target="../media/image13.jpg"/><Relationship Id="rId1" Type="http://schemas.openxmlformats.org/officeDocument/2006/relationships/slideLayout" Target="../slideLayouts/slideLayout4.xml"/><Relationship Id="rId6" Type="http://schemas.openxmlformats.org/officeDocument/2006/relationships/hyperlink" Target="https://en.wikipedia.org/wiki/Help:IPA/Portuguese" TargetMode="External"/><Relationship Id="rId11" Type="http://schemas.openxmlformats.org/officeDocument/2006/relationships/hyperlink" Target="https://en.wikipedia.org/wiki/List_of_Prime_Ministers_of_Portugal" TargetMode="External"/><Relationship Id="rId5" Type="http://schemas.openxmlformats.org/officeDocument/2006/relationships/hyperlink" Target="https://en.wikipedia.org/wiki/Help:IPA/English" TargetMode="External"/><Relationship Id="rId10" Type="http://schemas.openxmlformats.org/officeDocument/2006/relationships/hyperlink" Target="https://en.wikipedia.org/wiki/Prime_minister_of_Portugal" TargetMode="External"/><Relationship Id="rId4" Type="http://schemas.openxmlformats.org/officeDocument/2006/relationships/hyperlink" Target="https://en.wikipedia.org/wiki/Order_of_Liberty" TargetMode="External"/><Relationship Id="rId9" Type="http://schemas.openxmlformats.org/officeDocument/2006/relationships/hyperlink" Target="https://en.wikipedia.org/wiki/Socialist_Party_(Portuga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Archipelago" TargetMode="External"/><Relationship Id="rId3" Type="http://schemas.openxmlformats.org/officeDocument/2006/relationships/hyperlink" Target="https://en.wikipedia.org/wiki/Southern_Europe" TargetMode="External"/><Relationship Id="rId7" Type="http://schemas.openxmlformats.org/officeDocument/2006/relationships/hyperlink" Target="https://en.wikipedia.org/wiki/Spain" TargetMode="External"/><Relationship Id="rId12" Type="http://schemas.openxmlformats.org/officeDocument/2006/relationships/hyperlink" Target="https://en.wikipedia.org/wiki/Regional_government" TargetMode="External"/><Relationship Id="rId2" Type="http://schemas.openxmlformats.org/officeDocument/2006/relationships/hyperlink" Target="https://en.wikipedia.org/wiki/Iberian_Peninsula" TargetMode="External"/><Relationship Id="rId1" Type="http://schemas.openxmlformats.org/officeDocument/2006/relationships/slideLayout" Target="../slideLayouts/slideLayout2.xml"/><Relationship Id="rId6" Type="http://schemas.openxmlformats.org/officeDocument/2006/relationships/hyperlink" Target="https://en.wikipedia.org/wiki/Atlantic_Ocean" TargetMode="External"/><Relationship Id="rId11" Type="http://schemas.openxmlformats.org/officeDocument/2006/relationships/hyperlink" Target="https://en.wikipedia.org/wiki/Autonomous_regions_of_Portugal" TargetMode="External"/><Relationship Id="rId5" Type="http://schemas.openxmlformats.org/officeDocument/2006/relationships/hyperlink" Target="https://en.wikipedia.org/wiki/Mainland_Europe" TargetMode="External"/><Relationship Id="rId10" Type="http://schemas.openxmlformats.org/officeDocument/2006/relationships/hyperlink" Target="https://en.wikipedia.org/wiki/Madeira" TargetMode="External"/><Relationship Id="rId4" Type="http://schemas.openxmlformats.org/officeDocument/2006/relationships/hyperlink" Target="https://en.wikipedia.org/wiki/Sovereign_state" TargetMode="External"/><Relationship Id="rId9" Type="http://schemas.openxmlformats.org/officeDocument/2006/relationships/hyperlink" Target="https://en.wikipedia.org/wiki/Azor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9600" i="1" u="sng" dirty="0" smtClean="0">
                <a:latin typeface="Britannic Bold" panose="020B0903060703020204" pitchFamily="34" charset="0"/>
              </a:rPr>
              <a:t>PORTUGAL</a:t>
            </a:r>
            <a:endParaRPr lang="hu-HU" sz="9600" i="1" u="sng" dirty="0">
              <a:latin typeface="Britannic Bold" panose="020B0903060703020204" pitchFamily="34" charset="0"/>
            </a:endParaRPr>
          </a:p>
        </p:txBody>
      </p:sp>
      <p:sp>
        <p:nvSpPr>
          <p:cNvPr id="3" name="Alcím 2"/>
          <p:cNvSpPr>
            <a:spLocks noGrp="1"/>
          </p:cNvSpPr>
          <p:nvPr>
            <p:ph type="subTitle" idx="1"/>
          </p:nvPr>
        </p:nvSpPr>
        <p:spPr/>
        <p:txBody>
          <a:bodyPr>
            <a:normAutofit fontScale="70000" lnSpcReduction="20000"/>
          </a:bodyPr>
          <a:lstStyle/>
          <a:p>
            <a:r>
              <a:rPr lang="hu-HU" sz="8800" u="sng" dirty="0" smtClean="0">
                <a:latin typeface="Bodoni MT" panose="02070603080606020203" pitchFamily="18" charset="0"/>
              </a:rPr>
              <a:t>ERASMUS</a:t>
            </a:r>
            <a:endParaRPr lang="hu-HU" sz="8800" u="sng" dirty="0">
              <a:latin typeface="Bodoni MT" panose="02070603080606020203" pitchFamily="18" charset="0"/>
            </a:endParaRPr>
          </a:p>
        </p:txBody>
      </p:sp>
    </p:spTree>
    <p:extLst>
      <p:ext uri="{BB962C8B-B14F-4D97-AF65-F5344CB8AC3E}">
        <p14:creationId xmlns:p14="http://schemas.microsoft.com/office/powerpoint/2010/main" val="3621668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latin typeface="Arial Rounded MT Bold" panose="020F0704030504030204" pitchFamily="34" charset="0"/>
              </a:rPr>
              <a:t>Portugal</a:t>
            </a:r>
            <a:r>
              <a:rPr lang="hu-HU" dirty="0" smtClean="0">
                <a:latin typeface="Arial Rounded MT Bold" panose="020F0704030504030204" pitchFamily="34" charset="0"/>
              </a:rPr>
              <a:t> </a:t>
            </a:r>
            <a:r>
              <a:rPr lang="hu-HU" dirty="0" err="1" smtClean="0">
                <a:latin typeface="Arial Rounded MT Bold" panose="020F0704030504030204" pitchFamily="34" charset="0"/>
              </a:rPr>
              <a:t>famous</a:t>
            </a:r>
            <a:r>
              <a:rPr lang="hu-HU" dirty="0" smtClean="0">
                <a:latin typeface="Arial Rounded MT Bold" panose="020F0704030504030204" pitchFamily="34" charset="0"/>
              </a:rPr>
              <a:t> </a:t>
            </a:r>
            <a:r>
              <a:rPr lang="hu-HU" dirty="0" err="1" smtClean="0">
                <a:latin typeface="Arial Rounded MT Bold" panose="020F0704030504030204" pitchFamily="34" charset="0"/>
              </a:rPr>
              <a:t>person</a:t>
            </a:r>
            <a:endParaRPr lang="hu-HU" dirty="0">
              <a:latin typeface="Arial Rounded MT Bold" panose="020F0704030504030204" pitchFamily="34" charset="0"/>
            </a:endParaRPr>
          </a:p>
        </p:txBody>
      </p:sp>
    </p:spTree>
    <p:extLst>
      <p:ext uri="{BB962C8B-B14F-4D97-AF65-F5344CB8AC3E}">
        <p14:creationId xmlns:p14="http://schemas.microsoft.com/office/powerpoint/2010/main" val="2689652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Cristiano</a:t>
            </a:r>
            <a:r>
              <a:rPr lang="hu-HU" dirty="0" smtClean="0"/>
              <a:t> Ronaldo</a:t>
            </a:r>
            <a:endParaRPr lang="hu-HU" dirty="0"/>
          </a:p>
        </p:txBody>
      </p:sp>
      <p:pic>
        <p:nvPicPr>
          <p:cNvPr id="5" name="Tartalom hely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3325" y="2060575"/>
            <a:ext cx="4195763" cy="4195763"/>
          </a:xfrm>
        </p:spPr>
      </p:pic>
      <p:sp>
        <p:nvSpPr>
          <p:cNvPr id="4" name="Tartalom helye 3"/>
          <p:cNvSpPr>
            <a:spLocks noGrp="1"/>
          </p:cNvSpPr>
          <p:nvPr>
            <p:ph sz="half" idx="2"/>
          </p:nvPr>
        </p:nvSpPr>
        <p:spPr/>
        <p:txBody>
          <a:bodyPr>
            <a:normAutofit fontScale="70000" lnSpcReduction="20000"/>
          </a:bodyPr>
          <a:lstStyle/>
          <a:p>
            <a:r>
              <a:rPr lang="en-US" b="1" dirty="0">
                <a:solidFill>
                  <a:srgbClr val="202122"/>
                </a:solidFill>
                <a:latin typeface="Arial" panose="020B0604020202020204" pitchFamily="34" charset="0"/>
              </a:rPr>
              <a:t>Cristiano Ronaldo dos Santos </a:t>
            </a:r>
            <a:r>
              <a:rPr lang="en-US" b="1" dirty="0" err="1">
                <a:solidFill>
                  <a:srgbClr val="202122"/>
                </a:solidFill>
                <a:latin typeface="Arial" panose="020B0604020202020204" pitchFamily="34" charset="0"/>
              </a:rPr>
              <a:t>Aveiro</a:t>
            </a:r>
            <a:r>
              <a:rPr lang="en-US" dirty="0">
                <a:solidFill>
                  <a:srgbClr val="202122"/>
                </a:solidFill>
                <a:latin typeface="Arial" panose="020B0604020202020204" pitchFamily="34" charset="0"/>
              </a:rPr>
              <a:t> </a:t>
            </a:r>
            <a:r>
              <a:rPr lang="en-US" dirty="0">
                <a:solidFill>
                  <a:srgbClr val="0B0080"/>
                </a:solidFill>
                <a:latin typeface="Arial" panose="020B0604020202020204" pitchFamily="34" charset="0"/>
                <a:hlinkClick r:id="rId3" tooltip="Order of Prince Henry"/>
              </a:rPr>
              <a:t>GOIH</a:t>
            </a:r>
            <a:r>
              <a:rPr lang="en-US" dirty="0">
                <a:solidFill>
                  <a:srgbClr val="202122"/>
                </a:solidFill>
                <a:latin typeface="Arial" panose="020B0604020202020204" pitchFamily="34" charset="0"/>
              </a:rPr>
              <a:t> </a:t>
            </a:r>
            <a:r>
              <a:rPr lang="en-US" dirty="0" err="1">
                <a:solidFill>
                  <a:srgbClr val="0B0080"/>
                </a:solidFill>
                <a:latin typeface="Arial" panose="020B0604020202020204" pitchFamily="34" charset="0"/>
                <a:hlinkClick r:id="rId4" tooltip="Order of Merit (Portugal)"/>
              </a:rPr>
              <a:t>ComM</a:t>
            </a:r>
            <a:r>
              <a:rPr lang="en-US" dirty="0">
                <a:solidFill>
                  <a:srgbClr val="202122"/>
                </a:solidFill>
                <a:latin typeface="Arial" panose="020B0604020202020204" pitchFamily="34" charset="0"/>
              </a:rPr>
              <a:t> (European Portuguese: </a:t>
            </a:r>
            <a:r>
              <a:rPr lang="en-US" dirty="0">
                <a:solidFill>
                  <a:srgbClr val="0B0080"/>
                </a:solidFill>
                <a:latin typeface="Arial" panose="020B0604020202020204" pitchFamily="34" charset="0"/>
                <a:hlinkClick r:id="rId5" tooltip="Help:IPA/Portuguese"/>
              </a:rPr>
              <a:t>[</a:t>
            </a:r>
            <a:r>
              <a:rPr lang="en-US" dirty="0" err="1">
                <a:solidFill>
                  <a:srgbClr val="0B0080"/>
                </a:solidFill>
                <a:latin typeface="Arial" panose="020B0604020202020204" pitchFamily="34" charset="0"/>
                <a:hlinkClick r:id="rId5" tooltip="Help:IPA/Portuguese"/>
              </a:rPr>
              <a:t>kɾiʃˈtjɐnu</a:t>
            </a:r>
            <a:r>
              <a:rPr lang="en-US" dirty="0">
                <a:solidFill>
                  <a:srgbClr val="0B0080"/>
                </a:solidFill>
                <a:latin typeface="Arial" panose="020B0604020202020204" pitchFamily="34" charset="0"/>
                <a:hlinkClick r:id="rId5" tooltip="Help:IPA/Portuguese"/>
              </a:rPr>
              <a:t> </a:t>
            </a:r>
            <a:r>
              <a:rPr lang="en-US" dirty="0" err="1">
                <a:solidFill>
                  <a:srgbClr val="0B0080"/>
                </a:solidFill>
                <a:latin typeface="Arial" panose="020B0604020202020204" pitchFamily="34" charset="0"/>
                <a:hlinkClick r:id="rId5" tooltip="Help:IPA/Portuguese"/>
              </a:rPr>
              <a:t>ʁɔˈnaɫdu</a:t>
            </a:r>
            <a:r>
              <a:rPr lang="en-US" dirty="0">
                <a:solidFill>
                  <a:srgbClr val="0B0080"/>
                </a:solidFill>
                <a:latin typeface="Arial" panose="020B0604020202020204" pitchFamily="34" charset="0"/>
                <a:hlinkClick r:id="rId5" tooltip="Help:IPA/Portuguese"/>
              </a:rPr>
              <a:t>]</a:t>
            </a:r>
            <a:r>
              <a:rPr lang="en-US" dirty="0">
                <a:solidFill>
                  <a:srgbClr val="202122"/>
                </a:solidFill>
                <a:latin typeface="Arial" panose="020B0604020202020204" pitchFamily="34" charset="0"/>
              </a:rPr>
              <a:t>; born 5 February 1985) is a Portuguese professional </a:t>
            </a:r>
            <a:r>
              <a:rPr lang="en-US" dirty="0">
                <a:solidFill>
                  <a:srgbClr val="0B0080"/>
                </a:solidFill>
                <a:latin typeface="Arial" panose="020B0604020202020204" pitchFamily="34" charset="0"/>
                <a:hlinkClick r:id="rId6" tooltip="Association football"/>
              </a:rPr>
              <a:t>footballer</a:t>
            </a:r>
            <a:r>
              <a:rPr lang="en-US" dirty="0">
                <a:solidFill>
                  <a:srgbClr val="202122"/>
                </a:solidFill>
                <a:latin typeface="Arial" panose="020B0604020202020204" pitchFamily="34" charset="0"/>
              </a:rPr>
              <a:t> who plays as a </a:t>
            </a:r>
            <a:r>
              <a:rPr lang="en-US" dirty="0">
                <a:solidFill>
                  <a:srgbClr val="0B0080"/>
                </a:solidFill>
                <a:latin typeface="Arial" panose="020B0604020202020204" pitchFamily="34" charset="0"/>
                <a:hlinkClick r:id="rId7" tooltip="Forward (association football)"/>
              </a:rPr>
              <a:t>forward</a:t>
            </a:r>
            <a:r>
              <a:rPr lang="en-US" dirty="0">
                <a:solidFill>
                  <a:srgbClr val="202122"/>
                </a:solidFill>
                <a:latin typeface="Arial" panose="020B0604020202020204" pitchFamily="34" charset="0"/>
              </a:rPr>
              <a:t> for </a:t>
            </a:r>
            <a:r>
              <a:rPr lang="en-US" dirty="0" err="1">
                <a:solidFill>
                  <a:srgbClr val="0B0080"/>
                </a:solidFill>
                <a:latin typeface="Arial" panose="020B0604020202020204" pitchFamily="34" charset="0"/>
                <a:hlinkClick r:id="rId8" tooltip="Serie A"/>
              </a:rPr>
              <a:t>Serie</a:t>
            </a:r>
            <a:r>
              <a:rPr lang="en-US" dirty="0">
                <a:solidFill>
                  <a:srgbClr val="0B0080"/>
                </a:solidFill>
                <a:latin typeface="Arial" panose="020B0604020202020204" pitchFamily="34" charset="0"/>
                <a:hlinkClick r:id="rId8" tooltip="Serie A"/>
              </a:rPr>
              <a:t> A</a:t>
            </a:r>
            <a:r>
              <a:rPr lang="en-US" dirty="0">
                <a:solidFill>
                  <a:srgbClr val="202122"/>
                </a:solidFill>
                <a:latin typeface="Arial" panose="020B0604020202020204" pitchFamily="34" charset="0"/>
              </a:rPr>
              <a:t> club </a:t>
            </a:r>
            <a:r>
              <a:rPr lang="en-US" dirty="0">
                <a:solidFill>
                  <a:srgbClr val="0B0080"/>
                </a:solidFill>
                <a:latin typeface="Arial" panose="020B0604020202020204" pitchFamily="34" charset="0"/>
                <a:hlinkClick r:id="rId9" tooltip="Juventus F.C."/>
              </a:rPr>
              <a:t>Juventus</a:t>
            </a:r>
            <a:r>
              <a:rPr lang="en-US" dirty="0">
                <a:solidFill>
                  <a:srgbClr val="202122"/>
                </a:solidFill>
                <a:latin typeface="Arial" panose="020B0604020202020204" pitchFamily="34" charset="0"/>
              </a:rPr>
              <a:t> and </a:t>
            </a:r>
            <a:r>
              <a:rPr lang="en-US" dirty="0">
                <a:solidFill>
                  <a:srgbClr val="0B0080"/>
                </a:solidFill>
                <a:latin typeface="Arial" panose="020B0604020202020204" pitchFamily="34" charset="0"/>
                <a:hlinkClick r:id="rId10" tooltip="Captain (association football)"/>
              </a:rPr>
              <a:t>captains</a:t>
            </a:r>
            <a:r>
              <a:rPr lang="en-US" dirty="0">
                <a:solidFill>
                  <a:srgbClr val="202122"/>
                </a:solidFill>
                <a:latin typeface="Arial" panose="020B0604020202020204" pitchFamily="34" charset="0"/>
              </a:rPr>
              <a:t> the </a:t>
            </a:r>
            <a:r>
              <a:rPr lang="en-US" dirty="0">
                <a:solidFill>
                  <a:srgbClr val="0B0080"/>
                </a:solidFill>
                <a:latin typeface="Arial" panose="020B0604020202020204" pitchFamily="34" charset="0"/>
                <a:hlinkClick r:id="rId11" tooltip="Portugal national football team"/>
              </a:rPr>
              <a:t>Portugal national team</a:t>
            </a:r>
            <a:r>
              <a:rPr lang="en-US" dirty="0">
                <a:solidFill>
                  <a:srgbClr val="202122"/>
                </a:solidFill>
                <a:latin typeface="Arial" panose="020B0604020202020204" pitchFamily="34" charset="0"/>
              </a:rPr>
              <a:t>. Often considered the best player in the world and widely regarded as one of the greatest players of all time,</a:t>
            </a:r>
            <a:r>
              <a:rPr lang="en-US" baseline="30000" dirty="0">
                <a:solidFill>
                  <a:srgbClr val="0B0080"/>
                </a:solidFill>
                <a:latin typeface="Arial" panose="020B0604020202020204" pitchFamily="34" charset="0"/>
                <a:hlinkClick r:id="rId12"/>
              </a:rPr>
              <a:t>[note 3]</a:t>
            </a:r>
            <a:r>
              <a:rPr lang="en-US" dirty="0">
                <a:solidFill>
                  <a:srgbClr val="202122"/>
                </a:solidFill>
                <a:latin typeface="Arial" panose="020B0604020202020204" pitchFamily="34" charset="0"/>
              </a:rPr>
              <a:t> Ronaldo has won five </a:t>
            </a:r>
            <a:r>
              <a:rPr lang="en-US" dirty="0" err="1">
                <a:solidFill>
                  <a:srgbClr val="0B0080"/>
                </a:solidFill>
                <a:latin typeface="Arial" panose="020B0604020202020204" pitchFamily="34" charset="0"/>
                <a:hlinkClick r:id="rId13" tooltip="Ballon d'Or"/>
              </a:rPr>
              <a:t>Ballons</a:t>
            </a:r>
            <a:r>
              <a:rPr lang="en-US" dirty="0">
                <a:solidFill>
                  <a:srgbClr val="0B0080"/>
                </a:solidFill>
                <a:latin typeface="Arial" panose="020B0604020202020204" pitchFamily="34" charset="0"/>
                <a:hlinkClick r:id="rId13" tooltip="Ballon d'Or"/>
              </a:rPr>
              <a:t> d'Or</a:t>
            </a:r>
            <a:r>
              <a:rPr lang="en-US" baseline="30000" dirty="0">
                <a:solidFill>
                  <a:srgbClr val="0B0080"/>
                </a:solidFill>
                <a:latin typeface="Arial" panose="020B0604020202020204" pitchFamily="34" charset="0"/>
                <a:hlinkClick r:id="rId14"/>
              </a:rPr>
              <a:t>[note 4]</a:t>
            </a:r>
            <a:r>
              <a:rPr lang="en-US" dirty="0">
                <a:solidFill>
                  <a:srgbClr val="202122"/>
                </a:solidFill>
                <a:latin typeface="Arial" panose="020B0604020202020204" pitchFamily="34" charset="0"/>
              </a:rPr>
              <a:t> and four </a:t>
            </a:r>
            <a:r>
              <a:rPr lang="en-US" dirty="0">
                <a:solidFill>
                  <a:srgbClr val="0B0080"/>
                </a:solidFill>
                <a:latin typeface="Arial" panose="020B0604020202020204" pitchFamily="34" charset="0"/>
                <a:hlinkClick r:id="rId15" tooltip="European Golden Shoe"/>
              </a:rPr>
              <a:t>European Golden Shoes</a:t>
            </a:r>
            <a:r>
              <a:rPr lang="en-US" dirty="0">
                <a:solidFill>
                  <a:srgbClr val="202122"/>
                </a:solidFill>
                <a:latin typeface="Arial" panose="020B0604020202020204" pitchFamily="34" charset="0"/>
              </a:rPr>
              <a:t>, both of which are records for a European player. He has won </a:t>
            </a:r>
            <a:r>
              <a:rPr lang="en-US" dirty="0">
                <a:solidFill>
                  <a:srgbClr val="0B0080"/>
                </a:solidFill>
                <a:latin typeface="Arial" panose="020B0604020202020204" pitchFamily="34" charset="0"/>
                <a:hlinkClick r:id="rId16" tooltip="List of career achievements by Cristiano Ronaldo"/>
              </a:rPr>
              <a:t>30 major trophies in his career</a:t>
            </a:r>
            <a:r>
              <a:rPr lang="en-US" dirty="0">
                <a:solidFill>
                  <a:srgbClr val="202122"/>
                </a:solidFill>
                <a:latin typeface="Arial" panose="020B0604020202020204" pitchFamily="34" charset="0"/>
              </a:rPr>
              <a:t>, including seven league titles, five </a:t>
            </a:r>
            <a:r>
              <a:rPr lang="en-US" dirty="0">
                <a:solidFill>
                  <a:srgbClr val="0B0080"/>
                </a:solidFill>
                <a:latin typeface="Arial" panose="020B0604020202020204" pitchFamily="34" charset="0"/>
                <a:hlinkClick r:id="rId17" tooltip="UEFA Champions League"/>
              </a:rPr>
              <a:t>UEFA Champions Leagues</a:t>
            </a:r>
            <a:r>
              <a:rPr lang="en-US" dirty="0">
                <a:solidFill>
                  <a:srgbClr val="202122"/>
                </a:solidFill>
                <a:latin typeface="Arial" panose="020B0604020202020204" pitchFamily="34" charset="0"/>
              </a:rPr>
              <a:t>, one </a:t>
            </a:r>
            <a:r>
              <a:rPr lang="en-US" dirty="0">
                <a:solidFill>
                  <a:srgbClr val="0B0080"/>
                </a:solidFill>
                <a:latin typeface="Arial" panose="020B0604020202020204" pitchFamily="34" charset="0"/>
                <a:hlinkClick r:id="rId18" tooltip="UEFA European Championship"/>
              </a:rPr>
              <a:t>UEFA European Championship</a:t>
            </a:r>
            <a:r>
              <a:rPr lang="en-US" dirty="0">
                <a:solidFill>
                  <a:srgbClr val="202122"/>
                </a:solidFill>
                <a:latin typeface="Arial" panose="020B0604020202020204" pitchFamily="34" charset="0"/>
              </a:rPr>
              <a:t>, and one </a:t>
            </a:r>
            <a:r>
              <a:rPr lang="en-US" dirty="0">
                <a:solidFill>
                  <a:srgbClr val="0B0080"/>
                </a:solidFill>
                <a:latin typeface="Arial" panose="020B0604020202020204" pitchFamily="34" charset="0"/>
                <a:hlinkClick r:id="rId19" tooltip="UEFA Nations League"/>
              </a:rPr>
              <a:t>UEFA Nations League</a:t>
            </a:r>
            <a:r>
              <a:rPr lang="en-US" dirty="0">
                <a:solidFill>
                  <a:srgbClr val="202122"/>
                </a:solidFill>
                <a:latin typeface="Arial" panose="020B0604020202020204" pitchFamily="34" charset="0"/>
              </a:rPr>
              <a:t> title. Ronaldo holds the records for the most goals (130) and assists (40) in the history of the UEFA Champions League.</a:t>
            </a:r>
            <a:r>
              <a:rPr lang="en-US" baseline="30000" dirty="0">
                <a:solidFill>
                  <a:srgbClr val="0B0080"/>
                </a:solidFill>
                <a:latin typeface="Arial" panose="020B0604020202020204" pitchFamily="34" charset="0"/>
                <a:hlinkClick r:id="rId20"/>
              </a:rPr>
              <a:t>[11]</a:t>
            </a:r>
            <a:r>
              <a:rPr lang="en-US" dirty="0">
                <a:solidFill>
                  <a:srgbClr val="202122"/>
                </a:solidFill>
                <a:latin typeface="Arial" panose="020B0604020202020204" pitchFamily="34" charset="0"/>
              </a:rPr>
              <a:t> He is one of the few recorded players to have made over </a:t>
            </a:r>
            <a:r>
              <a:rPr lang="en-US" dirty="0">
                <a:solidFill>
                  <a:srgbClr val="0B0080"/>
                </a:solidFill>
                <a:latin typeface="Arial" panose="020B0604020202020204" pitchFamily="34" charset="0"/>
                <a:hlinkClick r:id="rId21" tooltip="List of footballers with the most official appearances"/>
              </a:rPr>
              <a:t>1,000 professional career appearances</a:t>
            </a:r>
            <a:r>
              <a:rPr lang="en-US" dirty="0">
                <a:solidFill>
                  <a:srgbClr val="202122"/>
                </a:solidFill>
                <a:latin typeface="Arial" panose="020B0604020202020204" pitchFamily="34" charset="0"/>
              </a:rPr>
              <a:t> and has scored over </a:t>
            </a:r>
            <a:r>
              <a:rPr lang="en-US" dirty="0">
                <a:solidFill>
                  <a:srgbClr val="0B0080"/>
                </a:solidFill>
                <a:latin typeface="Arial" panose="020B0604020202020204" pitchFamily="34" charset="0"/>
                <a:hlinkClick r:id="rId22" tooltip="List of men's footballers with 500 or more goals"/>
              </a:rPr>
              <a:t>700 senior career goals</a:t>
            </a:r>
            <a:r>
              <a:rPr lang="en-US" dirty="0">
                <a:solidFill>
                  <a:srgbClr val="202122"/>
                </a:solidFill>
                <a:latin typeface="Arial" panose="020B0604020202020204" pitchFamily="34" charset="0"/>
              </a:rPr>
              <a:t> for club and country.</a:t>
            </a:r>
            <a:r>
              <a:rPr lang="en-US" baseline="30000" dirty="0">
                <a:solidFill>
                  <a:srgbClr val="0B0080"/>
                </a:solidFill>
                <a:latin typeface="Arial" panose="020B0604020202020204" pitchFamily="34" charset="0"/>
                <a:hlinkClick r:id="rId23"/>
              </a:rPr>
              <a:t>[12]</a:t>
            </a:r>
            <a:r>
              <a:rPr lang="en-US" dirty="0">
                <a:solidFill>
                  <a:srgbClr val="202122"/>
                </a:solidFill>
                <a:latin typeface="Arial" panose="020B0604020202020204" pitchFamily="34" charset="0"/>
              </a:rPr>
              <a:t> He is also the second player to score </a:t>
            </a:r>
            <a:r>
              <a:rPr lang="en-US" dirty="0">
                <a:solidFill>
                  <a:srgbClr val="0B0080"/>
                </a:solidFill>
                <a:latin typeface="Arial" panose="020B0604020202020204" pitchFamily="34" charset="0"/>
                <a:hlinkClick r:id="rId24" tooltip="List of men's footballers with 50 or more international goals"/>
              </a:rPr>
              <a:t>100 international goals</a:t>
            </a:r>
            <a:r>
              <a:rPr lang="en-US" dirty="0">
                <a:solidFill>
                  <a:srgbClr val="202122"/>
                </a:solidFill>
                <a:latin typeface="Arial" panose="020B0604020202020204" pitchFamily="34" charset="0"/>
              </a:rPr>
              <a:t>, and the first European to achieve the feat.</a:t>
            </a:r>
            <a:r>
              <a:rPr lang="en-US" baseline="30000" dirty="0">
                <a:solidFill>
                  <a:srgbClr val="0B0080"/>
                </a:solidFill>
                <a:latin typeface="Arial" panose="020B0604020202020204" pitchFamily="34" charset="0"/>
                <a:hlinkClick r:id="rId25"/>
              </a:rPr>
              <a:t>[13]</a:t>
            </a:r>
            <a:endParaRPr lang="hu-HU" dirty="0"/>
          </a:p>
        </p:txBody>
      </p:sp>
    </p:spTree>
    <p:extLst>
      <p:ext uri="{BB962C8B-B14F-4D97-AF65-F5344CB8AC3E}">
        <p14:creationId xmlns:p14="http://schemas.microsoft.com/office/powerpoint/2010/main" val="1880768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Antonio </a:t>
            </a:r>
            <a:r>
              <a:rPr lang="hu-HU" dirty="0" err="1" smtClean="0"/>
              <a:t>Guterres</a:t>
            </a:r>
            <a:r>
              <a:rPr lang="hu-HU" dirty="0" smtClean="0"/>
              <a:t/>
            </a:r>
            <a:br>
              <a:rPr lang="hu-HU" dirty="0" smtClean="0"/>
            </a:br>
            <a:endParaRPr lang="hu-HU" dirty="0"/>
          </a:p>
        </p:txBody>
      </p:sp>
      <p:pic>
        <p:nvPicPr>
          <p:cNvPr id="6" name="Tartalom helye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8569" y="2060575"/>
            <a:ext cx="3048000" cy="3762375"/>
          </a:xfrm>
        </p:spPr>
      </p:pic>
      <p:sp>
        <p:nvSpPr>
          <p:cNvPr id="7" name="Tartalom helye 6"/>
          <p:cNvSpPr>
            <a:spLocks noGrp="1"/>
          </p:cNvSpPr>
          <p:nvPr>
            <p:ph sz="half" idx="1"/>
          </p:nvPr>
        </p:nvSpPr>
        <p:spPr/>
        <p:txBody>
          <a:bodyPr>
            <a:normAutofit fontScale="85000" lnSpcReduction="10000"/>
          </a:bodyPr>
          <a:lstStyle/>
          <a:p>
            <a:r>
              <a:rPr lang="en-US" b="1" dirty="0" err="1"/>
              <a:t>António</a:t>
            </a:r>
            <a:r>
              <a:rPr lang="en-US" b="1" dirty="0"/>
              <a:t> Manuel de Oliveira </a:t>
            </a:r>
            <a:r>
              <a:rPr lang="en-US" b="1" dirty="0" err="1"/>
              <a:t>Guterres</a:t>
            </a:r>
            <a:r>
              <a:rPr lang="en-US" dirty="0"/>
              <a:t> </a:t>
            </a:r>
            <a:r>
              <a:rPr lang="en-US" dirty="0">
                <a:hlinkClick r:id="rId3" tooltip="Order of Christ (Portugal)"/>
              </a:rPr>
              <a:t>GCC</a:t>
            </a:r>
            <a:r>
              <a:rPr lang="en-US" dirty="0"/>
              <a:t> </a:t>
            </a:r>
            <a:r>
              <a:rPr lang="en-US" dirty="0">
                <a:hlinkClick r:id="rId4" tooltip="Order of Liberty"/>
              </a:rPr>
              <a:t>GCL</a:t>
            </a:r>
            <a:r>
              <a:rPr lang="en-US" dirty="0"/>
              <a:t> (</a:t>
            </a:r>
            <a:r>
              <a:rPr lang="en-US" dirty="0">
                <a:hlinkClick r:id="rId5" tooltip="Help:IPA/English"/>
              </a:rPr>
              <a:t>/</a:t>
            </a:r>
            <a:r>
              <a:rPr lang="en-US" dirty="0" err="1">
                <a:hlinkClick r:id="rId5" tooltip="Help:IPA/English"/>
              </a:rPr>
              <a:t>ɡʊˈtɛrəs</a:t>
            </a:r>
            <a:r>
              <a:rPr lang="en-US" dirty="0">
                <a:hlinkClick r:id="rId5" tooltip="Help:IPA/English"/>
              </a:rPr>
              <a:t>/</a:t>
            </a:r>
            <a:r>
              <a:rPr lang="en-US" dirty="0"/>
              <a:t>; European Portuguese: </a:t>
            </a:r>
            <a:r>
              <a:rPr lang="en-US" dirty="0">
                <a:hlinkClick r:id="rId6" tooltip="Help:IPA/Portuguese"/>
              </a:rPr>
              <a:t>[ɐ̃ˈ</a:t>
            </a:r>
            <a:r>
              <a:rPr lang="en-US" dirty="0" err="1">
                <a:hlinkClick r:id="rId6" tooltip="Help:IPA/Portuguese"/>
              </a:rPr>
              <a:t>tɔnju</a:t>
            </a:r>
            <a:r>
              <a:rPr lang="en-US" dirty="0">
                <a:hlinkClick r:id="rId6" tooltip="Help:IPA/Portuguese"/>
              </a:rPr>
              <a:t> </a:t>
            </a:r>
            <a:r>
              <a:rPr lang="en-US" dirty="0" err="1">
                <a:hlinkClick r:id="rId6" tooltip="Help:IPA/Portuguese"/>
              </a:rPr>
              <a:t>ɡuˈtɛʁɨʃ</a:t>
            </a:r>
            <a:r>
              <a:rPr lang="en-US" dirty="0">
                <a:hlinkClick r:id="rId6" tooltip="Help:IPA/Portuguese"/>
              </a:rPr>
              <a:t>]</a:t>
            </a:r>
            <a:r>
              <a:rPr lang="en-US" dirty="0"/>
              <a:t>; born 30 April 1949) is a </a:t>
            </a:r>
            <a:r>
              <a:rPr lang="en-US" dirty="0">
                <a:hlinkClick r:id="rId7" tooltip="Portuguese people"/>
              </a:rPr>
              <a:t>Portuguese</a:t>
            </a:r>
            <a:r>
              <a:rPr lang="en-US" dirty="0"/>
              <a:t> politician and diplomat serving as the ninth </a:t>
            </a:r>
            <a:r>
              <a:rPr lang="en-US" dirty="0">
                <a:hlinkClick r:id="rId8" tooltip="Secretary-general of the United Nations"/>
              </a:rPr>
              <a:t>secretary-general of the United Nations</a:t>
            </a:r>
            <a:r>
              <a:rPr lang="en-US" dirty="0"/>
              <a:t>. A member of the </a:t>
            </a:r>
            <a:r>
              <a:rPr lang="en-US" dirty="0">
                <a:hlinkClick r:id="rId9" tooltip="Socialist Party (Portugal)"/>
              </a:rPr>
              <a:t>Portuguese Socialist Party</a:t>
            </a:r>
            <a:r>
              <a:rPr lang="en-US" dirty="0"/>
              <a:t>, he served as </a:t>
            </a:r>
            <a:r>
              <a:rPr lang="en-US" dirty="0">
                <a:hlinkClick r:id="rId10" tooltip="Prime minister of Portugal"/>
              </a:rPr>
              <a:t>prime minister of Portugal</a:t>
            </a:r>
            <a:r>
              <a:rPr lang="en-US" dirty="0"/>
              <a:t> from 1995 to 2002.</a:t>
            </a:r>
          </a:p>
          <a:p>
            <a:r>
              <a:rPr lang="en-US" dirty="0" err="1"/>
              <a:t>Guterres</a:t>
            </a:r>
            <a:r>
              <a:rPr lang="en-US" dirty="0"/>
              <a:t> served as secretary-general of the </a:t>
            </a:r>
            <a:r>
              <a:rPr lang="en-US" dirty="0">
                <a:hlinkClick r:id="rId9" tooltip="Socialist Party (Portugal)"/>
              </a:rPr>
              <a:t>Socialist Party</a:t>
            </a:r>
            <a:r>
              <a:rPr lang="en-US" dirty="0"/>
              <a:t> from 1992 to 2002. He was elected </a:t>
            </a:r>
            <a:r>
              <a:rPr lang="en-US" dirty="0">
                <a:hlinkClick r:id="rId11" tooltip="List of Prime Ministers of Portugal"/>
              </a:rPr>
              <a:t>prime minister of Portugal</a:t>
            </a:r>
            <a:r>
              <a:rPr lang="en-US" dirty="0"/>
              <a:t> in 1995 and resigned in 2002 after the Socialist Party was defeated in the </a:t>
            </a:r>
            <a:r>
              <a:rPr lang="en-US" dirty="0">
                <a:hlinkClick r:id="rId12" tooltip="2001 Portuguese local elections"/>
              </a:rPr>
              <a:t>2001 Portuguese local elections</a:t>
            </a:r>
            <a:r>
              <a:rPr lang="en-US" dirty="0"/>
              <a:t>. After six years governing without an absolute majority and with a bad economy, the Socialist </a:t>
            </a:r>
          </a:p>
          <a:p>
            <a:endParaRPr lang="hu-HU" dirty="0"/>
          </a:p>
        </p:txBody>
      </p:sp>
    </p:spTree>
    <p:extLst>
      <p:ext uri="{BB962C8B-B14F-4D97-AF65-F5344CB8AC3E}">
        <p14:creationId xmlns:p14="http://schemas.microsoft.com/office/powerpoint/2010/main" val="2051173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A </a:t>
            </a:r>
            <a:r>
              <a:rPr lang="hu-HU" dirty="0" err="1" smtClean="0"/>
              <a:t>portugal</a:t>
            </a:r>
            <a:r>
              <a:rPr lang="hu-HU" dirty="0" smtClean="0"/>
              <a:t> map</a:t>
            </a:r>
            <a:endParaRPr lang="hu-HU" dirty="0"/>
          </a:p>
        </p:txBody>
      </p:sp>
    </p:spTree>
    <p:extLst>
      <p:ext uri="{BB962C8B-B14F-4D97-AF65-F5344CB8AC3E}">
        <p14:creationId xmlns:p14="http://schemas.microsoft.com/office/powerpoint/2010/main" val="3502957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latin typeface="Arial Rounded MT Bold" panose="020F0704030504030204" pitchFamily="34" charset="0"/>
              </a:rPr>
              <a:t>Portugal</a:t>
            </a:r>
            <a:r>
              <a:rPr lang="hu-HU" dirty="0" smtClean="0">
                <a:latin typeface="Arial Rounded MT Bold" panose="020F0704030504030204" pitchFamily="34" charset="0"/>
              </a:rPr>
              <a:t> Map</a:t>
            </a:r>
            <a:endParaRPr lang="hu-HU" dirty="0">
              <a:latin typeface="Arial Rounded MT Bold" panose="020F0704030504030204" pitchFamily="34" charset="0"/>
            </a:endParaRPr>
          </a:p>
        </p:txBody>
      </p:sp>
      <p:pic>
        <p:nvPicPr>
          <p:cNvPr id="7" name="Tartalom helye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083193" y="2514600"/>
            <a:ext cx="2436027" cy="3741738"/>
          </a:xfrm>
        </p:spPr>
      </p:pic>
      <p:pic>
        <p:nvPicPr>
          <p:cNvPr id="8" name="Tartalom helye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00006" y="2533014"/>
            <a:ext cx="2905125" cy="3519330"/>
          </a:xfrm>
        </p:spPr>
      </p:pic>
    </p:spTree>
    <p:extLst>
      <p:ext uri="{BB962C8B-B14F-4D97-AF65-F5344CB8AC3E}">
        <p14:creationId xmlns:p14="http://schemas.microsoft.com/office/powerpoint/2010/main" val="1769128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sz="12200" dirty="0" err="1" smtClean="0"/>
              <a:t>Braga</a:t>
            </a:r>
            <a:endParaRPr lang="hu-HU" sz="12200" dirty="0"/>
          </a:p>
        </p:txBody>
      </p:sp>
    </p:spTree>
    <p:extLst>
      <p:ext uri="{BB962C8B-B14F-4D97-AF65-F5344CB8AC3E}">
        <p14:creationId xmlns:p14="http://schemas.microsoft.com/office/powerpoint/2010/main" val="1417444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Braga’s</a:t>
            </a:r>
            <a:r>
              <a:rPr lang="hu-HU" dirty="0" smtClean="0"/>
              <a:t> </a:t>
            </a:r>
            <a:r>
              <a:rPr lang="hu-HU" dirty="0" err="1" smtClean="0"/>
              <a:t>photo’s:Bom</a:t>
            </a:r>
            <a:r>
              <a:rPr lang="hu-HU" dirty="0" smtClean="0"/>
              <a:t> </a:t>
            </a:r>
            <a:r>
              <a:rPr lang="hu-HU" dirty="0" err="1" smtClean="0"/>
              <a:t>Jesus</a:t>
            </a:r>
            <a:r>
              <a:rPr lang="hu-HU" dirty="0" smtClean="0"/>
              <a:t> De</a:t>
            </a:r>
            <a:endParaRPr lang="hu-HU" dirty="0"/>
          </a:p>
        </p:txBody>
      </p:sp>
      <p:sp>
        <p:nvSpPr>
          <p:cNvPr id="3" name="Tartalom helye 2"/>
          <p:cNvSpPr>
            <a:spLocks noGrp="1"/>
          </p:cNvSpPr>
          <p:nvPr>
            <p:ph sz="half" idx="1"/>
          </p:nvPr>
        </p:nvSpPr>
        <p:spPr/>
        <p:txBody>
          <a:bodyPr/>
          <a:lstStyle/>
          <a:p>
            <a:r>
              <a:rPr lang="en-US" dirty="0"/>
              <a:t>Many hilltops in Portugal and other parts of Europe have been sites of religious devotion since antiquity, and it is possible that the </a:t>
            </a:r>
            <a:r>
              <a:rPr lang="en-US" dirty="0" err="1"/>
              <a:t>Bom</a:t>
            </a:r>
            <a:r>
              <a:rPr lang="en-US" dirty="0"/>
              <a:t> Jesus hill was one of these. However, the first indication of a chapel over the hill dates from 1373. This chapel - dedicated to the Holy Cross - was rebuilt in the 15th and 16th centuries. In 1629 a pilgrimage church was built dedicated to the </a:t>
            </a:r>
            <a:r>
              <a:rPr lang="en-US" dirty="0" err="1"/>
              <a:t>Bom</a:t>
            </a:r>
            <a:r>
              <a:rPr lang="en-US" dirty="0"/>
              <a:t> Jesus (Good Jesus), with six chapels dedicated to the Passion of Christ.</a:t>
            </a:r>
            <a:endParaRPr lang="hu-HU" dirty="0"/>
          </a:p>
        </p:txBody>
      </p:sp>
      <p:pic>
        <p:nvPicPr>
          <p:cNvPr id="5" name="Tartalom helye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54675" y="2723132"/>
            <a:ext cx="4395788" cy="2865887"/>
          </a:xfrm>
        </p:spPr>
      </p:pic>
    </p:spTree>
    <p:extLst>
      <p:ext uri="{BB962C8B-B14F-4D97-AF65-F5344CB8AC3E}">
        <p14:creationId xmlns:p14="http://schemas.microsoft.com/office/powerpoint/2010/main" val="964990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03313" y="2692049"/>
            <a:ext cx="4395787" cy="2932814"/>
          </a:xfrm>
        </p:spPr>
      </p:pic>
      <p:pic>
        <p:nvPicPr>
          <p:cNvPr id="6" name="Tartalom helye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54675" y="2692049"/>
            <a:ext cx="4395788" cy="2932814"/>
          </a:xfrm>
        </p:spPr>
      </p:pic>
    </p:spTree>
    <p:extLst>
      <p:ext uri="{BB962C8B-B14F-4D97-AF65-F5344CB8AC3E}">
        <p14:creationId xmlns:p14="http://schemas.microsoft.com/office/powerpoint/2010/main" val="1027190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latin typeface="Comic Sans MS" panose="030F0702030302020204" pitchFamily="66" charset="0"/>
              </a:rPr>
              <a:t>Braga</a:t>
            </a:r>
            <a:r>
              <a:rPr lang="hu-HU" dirty="0" smtClean="0">
                <a:latin typeface="Comic Sans MS" panose="030F0702030302020204" pitchFamily="66" charset="0"/>
              </a:rPr>
              <a:t> stadion</a:t>
            </a:r>
            <a:endParaRPr lang="hu-HU" dirty="0">
              <a:latin typeface="Comic Sans MS" panose="030F0702030302020204" pitchFamily="66" charset="0"/>
            </a:endParaRPr>
          </a:p>
        </p:txBody>
      </p:sp>
      <p:pic>
        <p:nvPicPr>
          <p:cNvPr id="5" name="Tartalom hely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96206" y="2729706"/>
            <a:ext cx="3810000" cy="2857500"/>
          </a:xfrm>
        </p:spPr>
      </p:pic>
      <p:pic>
        <p:nvPicPr>
          <p:cNvPr id="6" name="Tartalom helye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42819" y="2729707"/>
            <a:ext cx="4008015" cy="2783682"/>
          </a:xfrm>
        </p:spPr>
      </p:pic>
    </p:spTree>
    <p:extLst>
      <p:ext uri="{BB962C8B-B14F-4D97-AF65-F5344CB8AC3E}">
        <p14:creationId xmlns:p14="http://schemas.microsoft.com/office/powerpoint/2010/main" val="167735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Braga</a:t>
            </a:r>
            <a:r>
              <a:rPr lang="hu-HU" dirty="0" smtClean="0"/>
              <a:t>’ </a:t>
            </a:r>
            <a:r>
              <a:rPr lang="hu-HU" dirty="0" err="1" smtClean="0"/>
              <a:t>catedral</a:t>
            </a:r>
            <a:endParaRPr lang="hu-HU" dirty="0"/>
          </a:p>
        </p:txBody>
      </p:sp>
      <p:pic>
        <p:nvPicPr>
          <p:cNvPr id="5" name="Tartalom hely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3313" y="2781295"/>
            <a:ext cx="4395787" cy="2754322"/>
          </a:xfrm>
        </p:spPr>
      </p:pic>
      <p:pic>
        <p:nvPicPr>
          <p:cNvPr id="6" name="Tartalom helye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1456" y="2781295"/>
            <a:ext cx="3859948" cy="2754322"/>
          </a:xfrm>
        </p:spPr>
      </p:pic>
    </p:spTree>
    <p:extLst>
      <p:ext uri="{BB962C8B-B14F-4D97-AF65-F5344CB8AC3E}">
        <p14:creationId xmlns:p14="http://schemas.microsoft.com/office/powerpoint/2010/main" val="30106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p:txBody>
          <a:bodyPr>
            <a:normAutofit/>
          </a:bodyPr>
          <a:lstStyle/>
          <a:p>
            <a:r>
              <a:rPr lang="en-US" i="1" dirty="0">
                <a:latin typeface="Comic Sans MS" panose="030F0702030302020204" pitchFamily="66" charset="0"/>
              </a:rPr>
              <a:t>Portugal (Portuguese: </a:t>
            </a:r>
            <a:r>
              <a:rPr lang="en-US" i="1" dirty="0" smtClean="0">
                <a:latin typeface="Comic Sans MS" panose="030F0702030302020204" pitchFamily="66" charset="0"/>
              </a:rPr>
              <a:t>officially </a:t>
            </a:r>
            <a:r>
              <a:rPr lang="en-US" i="1" dirty="0">
                <a:latin typeface="Comic Sans MS" panose="030F0702030302020204" pitchFamily="66" charset="0"/>
              </a:rPr>
              <a:t>the Portuguese Republic (</a:t>
            </a:r>
            <a:r>
              <a:rPr lang="en-US" i="1" dirty="0" err="1" smtClean="0">
                <a:latin typeface="Comic Sans MS" panose="030F0702030302020204" pitchFamily="66" charset="0"/>
              </a:rPr>
              <a:t>Portuguese:Portuguesa</a:t>
            </a:r>
            <a:r>
              <a:rPr lang="en-US" i="1" dirty="0">
                <a:latin typeface="Comic Sans MS" panose="030F0702030302020204" pitchFamily="66" charset="0"/>
              </a:rPr>
              <a:t> </a:t>
            </a:r>
            <a:r>
              <a:rPr lang="en-US" i="1" dirty="0" smtClean="0">
                <a:latin typeface="Comic Sans MS" panose="030F0702030302020204" pitchFamily="66" charset="0"/>
              </a:rPr>
              <a:t>is </a:t>
            </a:r>
            <a:r>
              <a:rPr lang="en-US" i="1" dirty="0">
                <a:latin typeface="Comic Sans MS" panose="030F0702030302020204" pitchFamily="66" charset="0"/>
              </a:rPr>
              <a:t>a country located mostly on the </a:t>
            </a:r>
            <a:r>
              <a:rPr lang="en-US" i="1" dirty="0">
                <a:latin typeface="Comic Sans MS" panose="030F0702030302020204" pitchFamily="66" charset="0"/>
                <a:hlinkClick r:id="rId2" tooltip="Iberian Peninsula"/>
              </a:rPr>
              <a:t>Iberian Peninsula</a:t>
            </a:r>
            <a:r>
              <a:rPr lang="en-US" i="1" dirty="0">
                <a:latin typeface="Comic Sans MS" panose="030F0702030302020204" pitchFamily="66" charset="0"/>
              </a:rPr>
              <a:t>, in </a:t>
            </a:r>
            <a:r>
              <a:rPr lang="en-US" i="1" dirty="0">
                <a:latin typeface="Comic Sans MS" panose="030F0702030302020204" pitchFamily="66" charset="0"/>
                <a:hlinkClick r:id="rId3" tooltip="Southern Europe"/>
              </a:rPr>
              <a:t>southwestern Europe</a:t>
            </a:r>
            <a:r>
              <a:rPr lang="en-US" i="1" dirty="0">
                <a:latin typeface="Comic Sans MS" panose="030F0702030302020204" pitchFamily="66" charset="0"/>
              </a:rPr>
              <a:t>. It is the westernmost </a:t>
            </a:r>
            <a:r>
              <a:rPr lang="en-US" i="1" dirty="0">
                <a:latin typeface="Comic Sans MS" panose="030F0702030302020204" pitchFamily="66" charset="0"/>
                <a:hlinkClick r:id="rId4" tooltip="Sovereign state"/>
              </a:rPr>
              <a:t>sovereign state</a:t>
            </a:r>
            <a:r>
              <a:rPr lang="en-US" i="1" dirty="0">
                <a:latin typeface="Comic Sans MS" panose="030F0702030302020204" pitchFamily="66" charset="0"/>
              </a:rPr>
              <a:t> of </a:t>
            </a:r>
            <a:r>
              <a:rPr lang="en-US" i="1" dirty="0">
                <a:latin typeface="Comic Sans MS" panose="030F0702030302020204" pitchFamily="66" charset="0"/>
                <a:hlinkClick r:id="rId5" tooltip="Mainland Europe"/>
              </a:rPr>
              <a:t>mainland Europe</a:t>
            </a:r>
            <a:r>
              <a:rPr lang="en-US" i="1" dirty="0">
                <a:latin typeface="Comic Sans MS" panose="030F0702030302020204" pitchFamily="66" charset="0"/>
              </a:rPr>
              <a:t>, being bordered to the west and south by the </a:t>
            </a:r>
            <a:r>
              <a:rPr lang="en-US" i="1" dirty="0">
                <a:latin typeface="Comic Sans MS" panose="030F0702030302020204" pitchFamily="66" charset="0"/>
                <a:hlinkClick r:id="rId6" tooltip="Atlantic Ocean"/>
              </a:rPr>
              <a:t>Atlantic Ocean</a:t>
            </a:r>
            <a:r>
              <a:rPr lang="en-US" i="1" dirty="0">
                <a:latin typeface="Comic Sans MS" panose="030F0702030302020204" pitchFamily="66" charset="0"/>
              </a:rPr>
              <a:t> and to the north and east by </a:t>
            </a:r>
            <a:r>
              <a:rPr lang="en-US" i="1" dirty="0">
                <a:latin typeface="Comic Sans MS" panose="030F0702030302020204" pitchFamily="66" charset="0"/>
                <a:hlinkClick r:id="rId7" tooltip="Spain"/>
              </a:rPr>
              <a:t>Spain</a:t>
            </a:r>
            <a:r>
              <a:rPr lang="en-US" i="1" dirty="0">
                <a:latin typeface="Comic Sans MS" panose="030F0702030302020204" pitchFamily="66" charset="0"/>
              </a:rPr>
              <a:t>. Its territory also includes the Atlantic </a:t>
            </a:r>
            <a:r>
              <a:rPr lang="en-US" i="1" dirty="0">
                <a:latin typeface="Comic Sans MS" panose="030F0702030302020204" pitchFamily="66" charset="0"/>
                <a:hlinkClick r:id="rId8" tooltip="Archipelago"/>
              </a:rPr>
              <a:t>archipelagos</a:t>
            </a:r>
            <a:r>
              <a:rPr lang="en-US" i="1" dirty="0">
                <a:latin typeface="Comic Sans MS" panose="030F0702030302020204" pitchFamily="66" charset="0"/>
              </a:rPr>
              <a:t> of the </a:t>
            </a:r>
            <a:r>
              <a:rPr lang="en-US" i="1" dirty="0">
                <a:latin typeface="Comic Sans MS" panose="030F0702030302020204" pitchFamily="66" charset="0"/>
                <a:hlinkClick r:id="rId9" tooltip="Azores"/>
              </a:rPr>
              <a:t>Azores</a:t>
            </a:r>
            <a:r>
              <a:rPr lang="en-US" i="1" dirty="0">
                <a:latin typeface="Comic Sans MS" panose="030F0702030302020204" pitchFamily="66" charset="0"/>
              </a:rPr>
              <a:t> and </a:t>
            </a:r>
            <a:r>
              <a:rPr lang="en-US" i="1" dirty="0">
                <a:latin typeface="Comic Sans MS" panose="030F0702030302020204" pitchFamily="66" charset="0"/>
                <a:hlinkClick r:id="rId10" tooltip="Madeira"/>
              </a:rPr>
              <a:t>Madeira</a:t>
            </a:r>
            <a:r>
              <a:rPr lang="en-US" i="1" dirty="0">
                <a:latin typeface="Comic Sans MS" panose="030F0702030302020204" pitchFamily="66" charset="0"/>
              </a:rPr>
              <a:t>, both </a:t>
            </a:r>
            <a:r>
              <a:rPr lang="en-US" i="1" dirty="0">
                <a:latin typeface="Comic Sans MS" panose="030F0702030302020204" pitchFamily="66" charset="0"/>
                <a:hlinkClick r:id="rId11" tooltip="Autonomous regions of Portugal"/>
              </a:rPr>
              <a:t>autonomous regions</a:t>
            </a:r>
            <a:r>
              <a:rPr lang="en-US" i="1" dirty="0">
                <a:latin typeface="Comic Sans MS" panose="030F0702030302020204" pitchFamily="66" charset="0"/>
              </a:rPr>
              <a:t> with their own </a:t>
            </a:r>
            <a:r>
              <a:rPr lang="en-US" i="1" dirty="0">
                <a:latin typeface="Comic Sans MS" panose="030F0702030302020204" pitchFamily="66" charset="0"/>
                <a:hlinkClick r:id="rId12" tooltip="Regional government"/>
              </a:rPr>
              <a:t>regional governments</a:t>
            </a:r>
            <a:r>
              <a:rPr lang="en-US" i="1" dirty="0">
                <a:latin typeface="Comic Sans MS" panose="030F0702030302020204" pitchFamily="66" charset="0"/>
              </a:rPr>
              <a:t>. The official and national language</a:t>
            </a:r>
            <a:endParaRPr lang="hu-HU" i="1" dirty="0">
              <a:latin typeface="Comic Sans MS" panose="030F0702030302020204" pitchFamily="66" charset="0"/>
            </a:endParaRPr>
          </a:p>
        </p:txBody>
      </p:sp>
    </p:spTree>
    <p:extLst>
      <p:ext uri="{BB962C8B-B14F-4D97-AF65-F5344CB8AC3E}">
        <p14:creationId xmlns:p14="http://schemas.microsoft.com/office/powerpoint/2010/main" val="2757421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latin typeface="Berlin Sans FB" panose="020E0602020502020306" pitchFamily="34" charset="0"/>
              </a:rPr>
              <a:t>Braga</a:t>
            </a:r>
            <a:r>
              <a:rPr lang="hu-HU" dirty="0" smtClean="0">
                <a:latin typeface="Berlin Sans FB" panose="020E0602020502020306" pitchFamily="34" charset="0"/>
              </a:rPr>
              <a:t> is </a:t>
            </a:r>
            <a:r>
              <a:rPr lang="hu-HU" dirty="0" err="1" smtClean="0">
                <a:latin typeface="Berlin Sans FB" panose="020E0602020502020306" pitchFamily="34" charset="0"/>
              </a:rPr>
              <a:t>the</a:t>
            </a:r>
            <a:r>
              <a:rPr lang="hu-HU" dirty="0" smtClean="0">
                <a:latin typeface="Berlin Sans FB" panose="020E0602020502020306" pitchFamily="34" charset="0"/>
              </a:rPr>
              <a:t> </a:t>
            </a:r>
            <a:r>
              <a:rPr lang="hu-HU" dirty="0" err="1" smtClean="0">
                <a:latin typeface="Berlin Sans FB" panose="020E0602020502020306" pitchFamily="34" charset="0"/>
              </a:rPr>
              <a:t>source</a:t>
            </a:r>
            <a:r>
              <a:rPr lang="hu-HU" dirty="0" smtClean="0">
                <a:latin typeface="Berlin Sans FB" panose="020E0602020502020306" pitchFamily="34" charset="0"/>
              </a:rPr>
              <a:t> of </a:t>
            </a:r>
            <a:r>
              <a:rPr lang="hu-HU" dirty="0" err="1" smtClean="0">
                <a:latin typeface="Berlin Sans FB" panose="020E0602020502020306" pitchFamily="34" charset="0"/>
              </a:rPr>
              <a:t>miracles</a:t>
            </a:r>
            <a:endParaRPr lang="hu-HU" dirty="0">
              <a:latin typeface="Berlin Sans FB" panose="020E0602020502020306" pitchFamily="34" charset="0"/>
            </a:endParaRPr>
          </a:p>
        </p:txBody>
      </p:sp>
      <p:pic>
        <p:nvPicPr>
          <p:cNvPr id="5" name="Tartalom hely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6688" y="2693102"/>
            <a:ext cx="4395787" cy="2837786"/>
          </a:xfrm>
        </p:spPr>
      </p:pic>
      <p:pic>
        <p:nvPicPr>
          <p:cNvPr id="3" name="Tartalom helye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4675" y="2693102"/>
            <a:ext cx="4395788" cy="2925946"/>
          </a:xfrm>
        </p:spPr>
      </p:pic>
    </p:spTree>
    <p:extLst>
      <p:ext uri="{BB962C8B-B14F-4D97-AF65-F5344CB8AC3E}">
        <p14:creationId xmlns:p14="http://schemas.microsoft.com/office/powerpoint/2010/main" val="555617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latin typeface="Bodoni MT Black" panose="02070A03080606020203" pitchFamily="18" charset="0"/>
              </a:rPr>
              <a:t>                 PORTO</a:t>
            </a:r>
            <a:br>
              <a:rPr lang="hu-HU" dirty="0" smtClean="0">
                <a:latin typeface="Bodoni MT Black" panose="02070A03080606020203" pitchFamily="18" charset="0"/>
              </a:rPr>
            </a:br>
            <a:r>
              <a:rPr lang="hu-HU" dirty="0" err="1" smtClean="0">
                <a:latin typeface="Bodoni MT Black" panose="02070A03080606020203" pitchFamily="18" charset="0"/>
              </a:rPr>
              <a:t>Porto’s</a:t>
            </a:r>
            <a:r>
              <a:rPr lang="hu-HU" dirty="0" smtClean="0">
                <a:latin typeface="Bodoni MT Black" panose="02070A03080606020203" pitchFamily="18" charset="0"/>
              </a:rPr>
              <a:t> a </a:t>
            </a:r>
            <a:r>
              <a:rPr lang="hu-HU" dirty="0" err="1" smtClean="0">
                <a:latin typeface="Bodoni MT Black" panose="02070A03080606020203" pitchFamily="18" charset="0"/>
              </a:rPr>
              <a:t>very</a:t>
            </a:r>
            <a:r>
              <a:rPr lang="hu-HU" dirty="0" smtClean="0">
                <a:latin typeface="Bodoni MT Black" panose="02070A03080606020203" pitchFamily="18" charset="0"/>
              </a:rPr>
              <a:t> </a:t>
            </a:r>
            <a:r>
              <a:rPr lang="hu-HU" dirty="0" err="1" smtClean="0">
                <a:latin typeface="Bodoni MT Black" panose="02070A03080606020203" pitchFamily="18" charset="0"/>
              </a:rPr>
              <a:t>big</a:t>
            </a:r>
            <a:r>
              <a:rPr lang="hu-HU" dirty="0" smtClean="0">
                <a:latin typeface="Bodoni MT Black" panose="02070A03080606020203" pitchFamily="18" charset="0"/>
              </a:rPr>
              <a:t> city</a:t>
            </a:r>
            <a:endParaRPr lang="hu-HU" dirty="0">
              <a:latin typeface="Bodoni MT Black" panose="02070A03080606020203" pitchFamily="18" charset="0"/>
            </a:endParaRPr>
          </a:p>
        </p:txBody>
      </p:sp>
      <p:pic>
        <p:nvPicPr>
          <p:cNvPr id="5" name="Tartalom hely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3313" y="2698139"/>
            <a:ext cx="4543846" cy="2915872"/>
          </a:xfrm>
        </p:spPr>
      </p:pic>
      <p:pic>
        <p:nvPicPr>
          <p:cNvPr id="6" name="Tartalom helye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4675" y="2698139"/>
            <a:ext cx="4395788" cy="2915872"/>
          </a:xfrm>
        </p:spPr>
      </p:pic>
    </p:spTree>
    <p:extLst>
      <p:ext uri="{BB962C8B-B14F-4D97-AF65-F5344CB8AC3E}">
        <p14:creationId xmlns:p14="http://schemas.microsoft.com/office/powerpoint/2010/main" val="2213051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Porto </a:t>
            </a:r>
            <a:r>
              <a:rPr lang="en-US" dirty="0"/>
              <a:t/>
            </a:r>
            <a:br>
              <a:rPr lang="en-US" dirty="0"/>
            </a:br>
            <a:r>
              <a:rPr lang="en-US" dirty="0">
                <a:latin typeface="Bahnschrift SemiLight" panose="020B0502040204020203" pitchFamily="34" charset="0"/>
              </a:rPr>
              <a:t>Porto is a storehouse of beauties</a:t>
            </a:r>
            <a:endParaRPr lang="hu-HU" dirty="0">
              <a:latin typeface="Bahnschrift SemiLight" panose="020B0502040204020203" pitchFamily="34" charset="0"/>
            </a:endParaRPr>
          </a:p>
        </p:txBody>
      </p:sp>
      <p:pic>
        <p:nvPicPr>
          <p:cNvPr id="7" name="Tartalom helye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349086" y="2975956"/>
            <a:ext cx="4701377" cy="2646973"/>
          </a:xfrm>
        </p:spPr>
      </p:pic>
      <p:pic>
        <p:nvPicPr>
          <p:cNvPr id="10" name="Tartalom helye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185613" y="2975956"/>
            <a:ext cx="4092421" cy="2726575"/>
          </a:xfrm>
        </p:spPr>
      </p:pic>
    </p:spTree>
    <p:extLst>
      <p:ext uri="{BB962C8B-B14F-4D97-AF65-F5344CB8AC3E}">
        <p14:creationId xmlns:p14="http://schemas.microsoft.com/office/powerpoint/2010/main" val="577379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PORTUGAL FLAG</a:t>
            </a:r>
            <a:endParaRPr lang="hu-HU" dirty="0"/>
          </a:p>
        </p:txBody>
      </p:sp>
      <p:pic>
        <p:nvPicPr>
          <p:cNvPr id="5" name="Tartalom helye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03313" y="2557657"/>
            <a:ext cx="4395787" cy="3201598"/>
          </a:xfrm>
        </p:spPr>
      </p:pic>
      <p:sp>
        <p:nvSpPr>
          <p:cNvPr id="4" name="Tartalom helye 3"/>
          <p:cNvSpPr>
            <a:spLocks noGrp="1"/>
          </p:cNvSpPr>
          <p:nvPr>
            <p:ph sz="half" idx="2"/>
          </p:nvPr>
        </p:nvSpPr>
        <p:spPr>
          <a:xfrm>
            <a:off x="5983106" y="2184680"/>
            <a:ext cx="4396341" cy="4200245"/>
          </a:xfrm>
          <a:blipFill>
            <a:blip r:embed="rId3"/>
            <a:stretch>
              <a:fillRect/>
            </a:stretch>
          </a:blipFill>
        </p:spPr>
        <p:txBody>
          <a:bodyPr/>
          <a:lstStyle/>
          <a:p>
            <a:pPr lvl="1"/>
            <a:endParaRPr lang="hu-HU" dirty="0"/>
          </a:p>
        </p:txBody>
      </p:sp>
    </p:spTree>
    <p:extLst>
      <p:ext uri="{BB962C8B-B14F-4D97-AF65-F5344CB8AC3E}">
        <p14:creationId xmlns:p14="http://schemas.microsoft.com/office/powerpoint/2010/main" val="1975099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Portugal</a:t>
            </a:r>
            <a:r>
              <a:rPr lang="hu-HU" dirty="0" smtClean="0"/>
              <a:t> </a:t>
            </a:r>
            <a:r>
              <a:rPr lang="hu-HU" dirty="0" err="1" smtClean="0"/>
              <a:t>information</a:t>
            </a:r>
            <a:endParaRPr lang="hu-HU" dirty="0"/>
          </a:p>
        </p:txBody>
      </p:sp>
    </p:spTree>
    <p:extLst>
      <p:ext uri="{BB962C8B-B14F-4D97-AF65-F5344CB8AC3E}">
        <p14:creationId xmlns:p14="http://schemas.microsoft.com/office/powerpoint/2010/main" val="102111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Laguage:portuguese</a:t>
            </a:r>
            <a:r>
              <a:rPr lang="hu-HU" dirty="0" smtClean="0"/>
              <a:t/>
            </a:r>
            <a:br>
              <a:rPr lang="hu-HU" dirty="0" smtClean="0"/>
            </a:br>
            <a:r>
              <a:rPr lang="hu-HU" dirty="0" err="1" smtClean="0"/>
              <a:t>Capital:Lisbon</a:t>
            </a:r>
            <a:endParaRPr lang="hu-HU" dirty="0"/>
          </a:p>
        </p:txBody>
      </p:sp>
      <p:sp>
        <p:nvSpPr>
          <p:cNvPr id="4" name="Szöveg helye 3"/>
          <p:cNvSpPr>
            <a:spLocks noGrp="1"/>
          </p:cNvSpPr>
          <p:nvPr>
            <p:ph type="body" sz="half" idx="2"/>
          </p:nvPr>
        </p:nvSpPr>
        <p:spPr/>
        <p:txBody>
          <a:bodyPr>
            <a:normAutofit/>
          </a:bodyPr>
          <a:lstStyle/>
          <a:p>
            <a:r>
              <a:rPr lang="hu-HU" sz="3600" dirty="0" err="1" smtClean="0"/>
              <a:t>Population</a:t>
            </a:r>
            <a:r>
              <a:rPr lang="hu-HU" sz="3600" dirty="0" smtClean="0"/>
              <a:t>:</a:t>
            </a:r>
          </a:p>
          <a:p>
            <a:r>
              <a:rPr lang="hu-HU" sz="3600" dirty="0"/>
              <a:t>2019 </a:t>
            </a:r>
            <a:r>
              <a:rPr lang="hu-HU" sz="3600" dirty="0" err="1"/>
              <a:t>estimate</a:t>
            </a:r>
            <a:endParaRPr lang="hu-HU" sz="3600" dirty="0"/>
          </a:p>
          <a:p>
            <a:r>
              <a:rPr lang="hu-HU" sz="3600" dirty="0"/>
              <a:t>10,295,909[</a:t>
            </a:r>
          </a:p>
        </p:txBody>
      </p:sp>
    </p:spTree>
    <p:extLst>
      <p:ext uri="{BB962C8B-B14F-4D97-AF65-F5344CB8AC3E}">
        <p14:creationId xmlns:p14="http://schemas.microsoft.com/office/powerpoint/2010/main" val="314063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412130" y="1447799"/>
            <a:ext cx="8825658" cy="3329581"/>
          </a:xfrm>
        </p:spPr>
        <p:txBody>
          <a:bodyPr/>
          <a:lstStyle/>
          <a:p>
            <a:r>
              <a:rPr lang="hu-HU" sz="8800" dirty="0" smtClean="0">
                <a:latin typeface="Arial Rounded MT Bold" panose="020F0704030504030204" pitchFamily="34" charset="0"/>
              </a:rPr>
              <a:t>PORTUGAL </a:t>
            </a:r>
            <a:r>
              <a:rPr lang="hu-HU" sz="8800" dirty="0" err="1" smtClean="0">
                <a:latin typeface="Arial Rounded MT Bold" panose="020F0704030504030204" pitchFamily="34" charset="0"/>
              </a:rPr>
              <a:t>Food</a:t>
            </a:r>
            <a:r>
              <a:rPr lang="hu-HU" sz="8800" dirty="0" smtClean="0">
                <a:latin typeface="Arial Rounded MT Bold" panose="020F0704030504030204" pitchFamily="34" charset="0"/>
              </a:rPr>
              <a:t>:</a:t>
            </a:r>
            <a:endParaRPr lang="hu-HU" sz="8800" dirty="0">
              <a:latin typeface="Arial Rounded MT Bold" panose="020F0704030504030204" pitchFamily="34" charset="0"/>
            </a:endParaRPr>
          </a:p>
        </p:txBody>
      </p:sp>
    </p:spTree>
    <p:extLst>
      <p:ext uri="{BB962C8B-B14F-4D97-AF65-F5344CB8AC3E}">
        <p14:creationId xmlns:p14="http://schemas.microsoft.com/office/powerpoint/2010/main" val="4274371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Bacakhau</a:t>
            </a:r>
            <a:r>
              <a:rPr lang="hu-HU" dirty="0" smtClean="0"/>
              <a:t> á </a:t>
            </a:r>
            <a:r>
              <a:rPr lang="hu-HU" dirty="0" err="1" smtClean="0"/>
              <a:t>brás</a:t>
            </a:r>
            <a:endParaRPr lang="hu-HU" dirty="0"/>
          </a:p>
        </p:txBody>
      </p:sp>
      <p:sp>
        <p:nvSpPr>
          <p:cNvPr id="3" name="Tartalom helye 2"/>
          <p:cNvSpPr>
            <a:spLocks noGrp="1"/>
          </p:cNvSpPr>
          <p:nvPr>
            <p:ph sz="half" idx="1"/>
          </p:nvPr>
        </p:nvSpPr>
        <p:spPr>
          <a:blipFill>
            <a:blip r:embed="rId2"/>
            <a:tile tx="0" ty="0" sx="100000" sy="100000" flip="none" algn="tl"/>
          </a:blipFill>
        </p:spPr>
        <p:txBody>
          <a:bodyPr>
            <a:normAutofit fontScale="92500" lnSpcReduction="10000"/>
          </a:bodyPr>
          <a:lstStyle/>
          <a:p>
            <a:r>
              <a:rPr lang="en-US" dirty="0" err="1"/>
              <a:t>Bacalhau</a:t>
            </a:r>
            <a:r>
              <a:rPr lang="en-US" dirty="0"/>
              <a:t> à </a:t>
            </a:r>
            <a:r>
              <a:rPr lang="en-US" dirty="0" err="1"/>
              <a:t>brás</a:t>
            </a:r>
            <a:endParaRPr lang="en-US" dirty="0"/>
          </a:p>
          <a:p>
            <a:r>
              <a:rPr lang="en-US" dirty="0"/>
              <a:t>Salted cod is the darling of typical Portuguese food, and you’re sure to find more iterations of this beloved staple than you’ll manage to try. “</a:t>
            </a:r>
            <a:r>
              <a:rPr lang="en-US" dirty="0" err="1"/>
              <a:t>Brás</a:t>
            </a:r>
            <a:r>
              <a:rPr lang="en-US" dirty="0"/>
              <a:t>” style is among the most popular though, and with good reason.</a:t>
            </a:r>
          </a:p>
          <a:p>
            <a:r>
              <a:rPr lang="en-US" dirty="0"/>
              <a:t>The shredded cod is sautéed in a pan along with plenty of onions and straw fried potatoes. This dish is finished up with beaten eggs that cook as they join the pan and topped with parsley and black olives. Typical Portuguese food at its best.</a:t>
            </a:r>
          </a:p>
          <a:p>
            <a:endParaRPr lang="hu-HU" dirty="0"/>
          </a:p>
        </p:txBody>
      </p:sp>
      <p:sp>
        <p:nvSpPr>
          <p:cNvPr id="4" name="Tartalom helye 3"/>
          <p:cNvSpPr>
            <a:spLocks noGrp="1"/>
          </p:cNvSpPr>
          <p:nvPr>
            <p:ph sz="half" idx="2"/>
          </p:nvPr>
        </p:nvSpPr>
        <p:spPr>
          <a:blipFill>
            <a:blip r:embed="rId3"/>
            <a:stretch>
              <a:fillRect/>
            </a:stretch>
          </a:blipFill>
        </p:spPr>
        <p:txBody>
          <a:bodyPr>
            <a:normAutofit fontScale="92500" lnSpcReduction="10000"/>
          </a:bodyPr>
          <a:lstStyle/>
          <a:p>
            <a:endParaRPr lang="hu-HU" dirty="0"/>
          </a:p>
        </p:txBody>
      </p:sp>
    </p:spTree>
    <p:extLst>
      <p:ext uri="{BB962C8B-B14F-4D97-AF65-F5344CB8AC3E}">
        <p14:creationId xmlns:p14="http://schemas.microsoft.com/office/powerpoint/2010/main" val="3606354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Polvo</a:t>
            </a:r>
            <a:r>
              <a:rPr lang="hu-HU" dirty="0" smtClean="0"/>
              <a:t> á </a:t>
            </a:r>
            <a:r>
              <a:rPr lang="hu-HU" dirty="0" err="1"/>
              <a:t>l</a:t>
            </a:r>
            <a:r>
              <a:rPr lang="hu-HU" dirty="0" err="1" smtClean="0"/>
              <a:t>agareiro</a:t>
            </a:r>
            <a:endParaRPr lang="hu-HU" dirty="0"/>
          </a:p>
        </p:txBody>
      </p:sp>
      <p:sp>
        <p:nvSpPr>
          <p:cNvPr id="3" name="Tartalom helye 2"/>
          <p:cNvSpPr>
            <a:spLocks noGrp="1"/>
          </p:cNvSpPr>
          <p:nvPr>
            <p:ph sz="half" idx="1"/>
          </p:nvPr>
        </p:nvSpPr>
        <p:spPr/>
        <p:txBody>
          <a:bodyPr/>
          <a:lstStyle/>
          <a:p>
            <a:r>
              <a:rPr lang="en-US" dirty="0"/>
              <a:t>If you love octopus, you’ll be glad to learn that the Portuguese have perfected the art of making it both </a:t>
            </a:r>
            <a:r>
              <a:rPr lang="en-US" dirty="0" err="1"/>
              <a:t>flavourful</a:t>
            </a:r>
            <a:r>
              <a:rPr lang="en-US" dirty="0"/>
              <a:t> and tender. In this dish, the octopus is first boiled then baked in the oven with potatoes. Finished with a healthy dose of olive oil, this is a real treat when it comes to typical Portuguese food.</a:t>
            </a:r>
          </a:p>
          <a:p>
            <a:r>
              <a:rPr lang="en-US" dirty="0"/>
              <a:t/>
            </a:r>
            <a:br>
              <a:rPr lang="en-US" dirty="0"/>
            </a:br>
            <a:endParaRPr lang="hu-HU" dirty="0"/>
          </a:p>
        </p:txBody>
      </p:sp>
      <p:sp>
        <p:nvSpPr>
          <p:cNvPr id="4" name="Tartalom helye 3"/>
          <p:cNvSpPr>
            <a:spLocks noGrp="1"/>
          </p:cNvSpPr>
          <p:nvPr>
            <p:ph sz="half" idx="2"/>
          </p:nvPr>
        </p:nvSpPr>
        <p:spPr>
          <a:blipFill>
            <a:blip r:embed="rId2"/>
            <a:stretch>
              <a:fillRect/>
            </a:stretch>
          </a:blipFill>
        </p:spPr>
        <p:txBody>
          <a:bodyPr/>
          <a:lstStyle/>
          <a:p>
            <a:endParaRPr lang="hu-HU" dirty="0"/>
          </a:p>
        </p:txBody>
      </p:sp>
    </p:spTree>
    <p:extLst>
      <p:ext uri="{BB962C8B-B14F-4D97-AF65-F5344CB8AC3E}">
        <p14:creationId xmlns:p14="http://schemas.microsoft.com/office/powerpoint/2010/main" val="2415408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Pastel</a:t>
            </a:r>
            <a:r>
              <a:rPr lang="hu-HU" dirty="0" smtClean="0"/>
              <a:t> de </a:t>
            </a:r>
            <a:r>
              <a:rPr lang="hu-HU" dirty="0" err="1" smtClean="0"/>
              <a:t>nata</a:t>
            </a:r>
            <a:endParaRPr lang="hu-HU" dirty="0"/>
          </a:p>
        </p:txBody>
      </p:sp>
      <p:sp>
        <p:nvSpPr>
          <p:cNvPr id="3" name="Tartalom helye 2"/>
          <p:cNvSpPr>
            <a:spLocks noGrp="1"/>
          </p:cNvSpPr>
          <p:nvPr>
            <p:ph sz="half" idx="1"/>
          </p:nvPr>
        </p:nvSpPr>
        <p:spPr/>
        <p:txBody>
          <a:bodyPr/>
          <a:lstStyle/>
          <a:p>
            <a:r>
              <a:rPr lang="en-US" dirty="0"/>
              <a:t>t’s probably Portugal’s most famous food, and there’s good reason for that. </a:t>
            </a:r>
            <a:r>
              <a:rPr lang="en-US" i="1" dirty="0" err="1"/>
              <a:t>Pastéis</a:t>
            </a:r>
            <a:r>
              <a:rPr lang="en-US" i="1" dirty="0"/>
              <a:t> de </a:t>
            </a:r>
            <a:r>
              <a:rPr lang="en-US" i="1" dirty="0" err="1"/>
              <a:t>nata</a:t>
            </a:r>
            <a:r>
              <a:rPr lang="en-US" dirty="0"/>
              <a:t> (or Portuguese custard tarts as they’re known outside of Portugal) are just delicious.</a:t>
            </a:r>
          </a:p>
          <a:p>
            <a:r>
              <a:rPr lang="en-US" dirty="0"/>
              <a:t>They originate from Lisbon, but you’ll find them in just about every café in Portugal and they’re also one of the 7 Portuguese foods that were selected to be in the “7 wonders of Portuguese gastronomy” competition.</a:t>
            </a:r>
          </a:p>
          <a:p>
            <a:endParaRPr lang="hu-HU" dirty="0"/>
          </a:p>
        </p:txBody>
      </p:sp>
      <p:pic>
        <p:nvPicPr>
          <p:cNvPr id="5" name="Tartalom helye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5046" y="2133582"/>
            <a:ext cx="4395788" cy="3296841"/>
          </a:xfrm>
        </p:spPr>
      </p:pic>
    </p:spTree>
    <p:extLst>
      <p:ext uri="{BB962C8B-B14F-4D97-AF65-F5344CB8AC3E}">
        <p14:creationId xmlns:p14="http://schemas.microsoft.com/office/powerpoint/2010/main" val="5304107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144</TotalTime>
  <Words>330</Words>
  <Application>Microsoft Office PowerPoint</Application>
  <PresentationFormat>Szélesvásznú</PresentationFormat>
  <Paragraphs>36</Paragraphs>
  <Slides>22</Slides>
  <Notes>0</Notes>
  <HiddenSlides>0</HiddenSlides>
  <MMClips>0</MMClips>
  <ScaleCrop>false</ScaleCrop>
  <HeadingPairs>
    <vt:vector size="6" baseType="variant">
      <vt:variant>
        <vt:lpstr>Használt betűtípusok</vt:lpstr>
      </vt:variant>
      <vt:variant>
        <vt:i4>10</vt:i4>
      </vt:variant>
      <vt:variant>
        <vt:lpstr>Téma</vt:lpstr>
      </vt:variant>
      <vt:variant>
        <vt:i4>1</vt:i4>
      </vt:variant>
      <vt:variant>
        <vt:lpstr>Diacímek</vt:lpstr>
      </vt:variant>
      <vt:variant>
        <vt:i4>22</vt:i4>
      </vt:variant>
    </vt:vector>
  </HeadingPairs>
  <TitlesOfParts>
    <vt:vector size="33" baseType="lpstr">
      <vt:lpstr>Arial</vt:lpstr>
      <vt:lpstr>Arial Rounded MT Bold</vt:lpstr>
      <vt:lpstr>Bahnschrift SemiLight</vt:lpstr>
      <vt:lpstr>Berlin Sans FB</vt:lpstr>
      <vt:lpstr>Bodoni MT</vt:lpstr>
      <vt:lpstr>Bodoni MT Black</vt:lpstr>
      <vt:lpstr>Britannic Bold</vt:lpstr>
      <vt:lpstr>Century Gothic</vt:lpstr>
      <vt:lpstr>Comic Sans MS</vt:lpstr>
      <vt:lpstr>Wingdings 3</vt:lpstr>
      <vt:lpstr>Ion</vt:lpstr>
      <vt:lpstr>PORTUGAL</vt:lpstr>
      <vt:lpstr>PowerPoint-bemutató</vt:lpstr>
      <vt:lpstr>PORTUGAL FLAG</vt:lpstr>
      <vt:lpstr>Portugal information</vt:lpstr>
      <vt:lpstr>Laguage:portuguese Capital:Lisbon</vt:lpstr>
      <vt:lpstr>PORTUGAL Food:</vt:lpstr>
      <vt:lpstr>Bacakhau á brás</vt:lpstr>
      <vt:lpstr>Polvo á lagareiro</vt:lpstr>
      <vt:lpstr>Pastel de nata</vt:lpstr>
      <vt:lpstr>Portugal famous person</vt:lpstr>
      <vt:lpstr>Cristiano Ronaldo</vt:lpstr>
      <vt:lpstr>Antonio Guterres </vt:lpstr>
      <vt:lpstr>A portugal map</vt:lpstr>
      <vt:lpstr>Portugal Map</vt:lpstr>
      <vt:lpstr>Braga</vt:lpstr>
      <vt:lpstr>Braga’s photo’s:Bom Jesus De</vt:lpstr>
      <vt:lpstr>PowerPoint-bemutató</vt:lpstr>
      <vt:lpstr>Braga stadion</vt:lpstr>
      <vt:lpstr>Braga’ catedral</vt:lpstr>
      <vt:lpstr>Braga is the source of miracles</vt:lpstr>
      <vt:lpstr>                 PORTO Porto’s a very big city</vt:lpstr>
      <vt:lpstr>Porto  Porto is a storehouse of beauties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PORTUGAL</dc:title>
  <dc:creator>User</dc:creator>
  <cp:lastModifiedBy>Szőke Zoltán</cp:lastModifiedBy>
  <cp:revision>17</cp:revision>
  <dcterms:created xsi:type="dcterms:W3CDTF">2020-09-28T12:24:02Z</dcterms:created>
  <dcterms:modified xsi:type="dcterms:W3CDTF">2021-02-10T09:26:50Z</dcterms:modified>
</cp:coreProperties>
</file>