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sldIdLst>
    <p:sldId id="256" r:id="rId2"/>
    <p:sldId id="257" r:id="rId3"/>
    <p:sldId id="260" r:id="rId4"/>
    <p:sldId id="258" r:id="rId5"/>
    <p:sldId id="262" r:id="rId6"/>
    <p:sldId id="263" r:id="rId7"/>
    <p:sldId id="265" r:id="rId8"/>
    <p:sldId id="266" r:id="rId9"/>
    <p:sldId id="267" r:id="rId10"/>
    <p:sldId id="268" r:id="rId11"/>
    <p:sldId id="270" r:id="rId12"/>
    <p:sldId id="269" r:id="rId13"/>
    <p:sldId id="271" r:id="rId14"/>
    <p:sldId id="272" r:id="rId15"/>
    <p:sldId id="273" r:id="rId16"/>
    <p:sldId id="274" r:id="rId17"/>
    <p:sldId id="275" r:id="rId18"/>
    <p:sldId id="276" r:id="rId19"/>
    <p:sldId id="259" r:id="rId20"/>
    <p:sldId id="277" r:id="rId21"/>
    <p:sldId id="278" r:id="rId22"/>
    <p:sldId id="279" r:id="rId23"/>
    <p:sldId id="264" r:id="rId2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AE709-B0A5-43A4-9A48-6208BE9E9022}" type="datetimeFigureOut">
              <a:rPr lang="hu-HU" smtClean="0"/>
              <a:pPr/>
              <a:t>2018. 11. 10.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46AD4-8742-4A07-8F55-3D374410541B}" type="slidenum">
              <a:rPr lang="hu-HU" smtClean="0"/>
              <a:pPr/>
              <a:t>‹#›</a:t>
            </a:fld>
            <a:endParaRPr lang="hu-HU"/>
          </a:p>
        </p:txBody>
      </p:sp>
    </p:spTree>
    <p:extLst>
      <p:ext uri="{BB962C8B-B14F-4D97-AF65-F5344CB8AC3E}">
        <p14:creationId xmlns:p14="http://schemas.microsoft.com/office/powerpoint/2010/main" val="104375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8D446AD4-8742-4A07-8F55-3D374410541B}" type="slidenum">
              <a:rPr lang="hu-HU" smtClean="0"/>
              <a:pPr/>
              <a:t>8</a:t>
            </a:fld>
            <a:endParaRPr lang="hu-HU"/>
          </a:p>
        </p:txBody>
      </p:sp>
    </p:spTree>
    <p:extLst>
      <p:ext uri="{BB962C8B-B14F-4D97-AF65-F5344CB8AC3E}">
        <p14:creationId xmlns:p14="http://schemas.microsoft.com/office/powerpoint/2010/main" val="49654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0371883-6303-44BC-BE9E-215A77D66A22}"/>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033554FD-41FF-4075-92C4-E20FD5C59D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D7E013B2-525F-49C0-9D80-618077836C71}"/>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5" name="Élőláb helye 4">
            <a:extLst>
              <a:ext uri="{FF2B5EF4-FFF2-40B4-BE49-F238E27FC236}">
                <a16:creationId xmlns:a16="http://schemas.microsoft.com/office/drawing/2014/main" id="{0C4E0309-EA80-4500-BE5A-79E41193009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12A3CCF-3CB7-4C69-8A18-71073B0DEFED}"/>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257798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2FA605E-73ED-4424-A6BC-12A0207DE10F}"/>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1696D8C0-DA1F-4CC3-8D07-A796E6358FA7}"/>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F1509B3-5841-48A6-A103-C8BC28BAEEE0}"/>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5" name="Élőláb helye 4">
            <a:extLst>
              <a:ext uri="{FF2B5EF4-FFF2-40B4-BE49-F238E27FC236}">
                <a16:creationId xmlns:a16="http://schemas.microsoft.com/office/drawing/2014/main" id="{07FACC71-DD7F-47C6-BF7C-36E2A6406D9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FE04F71-4B46-4AE7-A6C9-D9D37C3E20BA}"/>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385146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FC9A0B00-59A5-4C27-BEAE-DE68EA89336C}"/>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4222F94E-BEDC-43E3-AD35-D9D16531501C}"/>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016D4C1-3DBF-4BAF-ABED-9C0F914406D4}"/>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5" name="Élőláb helye 4">
            <a:extLst>
              <a:ext uri="{FF2B5EF4-FFF2-40B4-BE49-F238E27FC236}">
                <a16:creationId xmlns:a16="http://schemas.microsoft.com/office/drawing/2014/main" id="{2C4CA6A9-42D0-4B9D-AF87-496831DFA5F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7269B5F-2553-4B25-98FD-47D29F9B8E6D}"/>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291142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AB3593-0527-442C-9439-89358CDBC4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F3868500-5852-4B25-A9AC-C50CCD2A698C}"/>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D67EE65-1866-4B2A-A26C-E2130DCF5156}"/>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5" name="Élőláb helye 4">
            <a:extLst>
              <a:ext uri="{FF2B5EF4-FFF2-40B4-BE49-F238E27FC236}">
                <a16:creationId xmlns:a16="http://schemas.microsoft.com/office/drawing/2014/main" id="{61A81442-168A-468F-8848-AD66D6A68A4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764D5E2-8BBF-48DB-9E10-689B595B9462}"/>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214494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D6DD0AF-7D74-4551-9C24-9014D39CBC69}"/>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4B21048F-2F5D-4260-ADA9-DBE639A694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C29EA2C-F8F1-46B5-86E0-2C65F9D38DA7}"/>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5" name="Élőláb helye 4">
            <a:extLst>
              <a:ext uri="{FF2B5EF4-FFF2-40B4-BE49-F238E27FC236}">
                <a16:creationId xmlns:a16="http://schemas.microsoft.com/office/drawing/2014/main" id="{AAAF1893-1408-40EF-8FAF-7C34AF7957D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1224CDE-B195-482E-98B3-5AB3D82340E0}"/>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117820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C8AD12C-05BA-47F6-9C39-498303D6845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437FA27-9346-41B7-9380-CC53583BAF3B}"/>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C2E2FB38-D96D-4DEA-A5D1-2B49F8C54BE8}"/>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ECABDA73-AB35-4487-8D80-8F41D0BB28C9}"/>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6" name="Élőláb helye 5">
            <a:extLst>
              <a:ext uri="{FF2B5EF4-FFF2-40B4-BE49-F238E27FC236}">
                <a16:creationId xmlns:a16="http://schemas.microsoft.com/office/drawing/2014/main" id="{279AAEEF-5009-4F96-A7AB-EF165C3B6C1F}"/>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5279918-E118-4C1B-9ABD-4E4872B71AAC}"/>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305994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A6E7F2C-5E67-499C-B3C8-90D267827900}"/>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4BEE8E28-A39F-4363-879F-71028D2F1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0F638D4A-A64E-447E-A87E-2B371208825E}"/>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95374504-3AB0-435C-AF3C-0B376898CB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37FD0FBE-F9AD-4923-B6B6-537EAD82CFC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0F40A5D9-CF82-42D1-B24C-356FEE9B4577}"/>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8" name="Élőláb helye 7">
            <a:extLst>
              <a:ext uri="{FF2B5EF4-FFF2-40B4-BE49-F238E27FC236}">
                <a16:creationId xmlns:a16="http://schemas.microsoft.com/office/drawing/2014/main" id="{A44FE688-2258-4074-B051-85F46EFAE903}"/>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235B685E-0431-447A-8774-E264B42A8E77}"/>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118137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D804DAF-3E0E-49D0-BE14-3C7D85B2A122}"/>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B6B41D66-C82C-4FD2-A684-8F7AFE229894}"/>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4" name="Élőláb helye 3">
            <a:extLst>
              <a:ext uri="{FF2B5EF4-FFF2-40B4-BE49-F238E27FC236}">
                <a16:creationId xmlns:a16="http://schemas.microsoft.com/office/drawing/2014/main" id="{1B17B67B-CCB5-42F0-8585-4E2C8CF2F8F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D38989D9-B1E0-4DB7-9D12-5DBE9A0CA063}"/>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358650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51B5842-A046-4855-98A6-B0DAA1D2EB61}"/>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3" name="Élőláb helye 2">
            <a:extLst>
              <a:ext uri="{FF2B5EF4-FFF2-40B4-BE49-F238E27FC236}">
                <a16:creationId xmlns:a16="http://schemas.microsoft.com/office/drawing/2014/main" id="{583568CC-CF83-49E6-BE9F-5BB4714CE63B}"/>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FCCB9983-BDDA-4402-8435-4C2DC7A37A22}"/>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122541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DF2B866-7489-47CB-B5DA-CB521696AEF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B6820E6D-355D-48BB-92E8-C86F23F60C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14C7E3ED-73FD-42BA-B29C-E9FE11466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FDB30F5E-6983-4107-B3DF-EAF97CE22C7D}"/>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6" name="Élőláb helye 5">
            <a:extLst>
              <a:ext uri="{FF2B5EF4-FFF2-40B4-BE49-F238E27FC236}">
                <a16:creationId xmlns:a16="http://schemas.microsoft.com/office/drawing/2014/main" id="{5444603D-1D7F-46A3-AD7C-405FD0A7C96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EE8F8ED8-B9ED-43B7-BBBA-9E13DF6C01D9}"/>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413185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18D2CE-93E9-449D-B5F2-E0234D51D87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596D05A1-B2B0-4271-96FA-9CE207E973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70D56BB2-D8F1-4506-B2A4-299278289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E8444CF-CDDF-43AE-A8CF-B91D0C5C1CBD}"/>
              </a:ext>
            </a:extLst>
          </p:cNvPr>
          <p:cNvSpPr>
            <a:spLocks noGrp="1"/>
          </p:cNvSpPr>
          <p:nvPr>
            <p:ph type="dt" sz="half" idx="10"/>
          </p:nvPr>
        </p:nvSpPr>
        <p:spPr/>
        <p:txBody>
          <a:bodyPr/>
          <a:lstStyle/>
          <a:p>
            <a:fld id="{D1C0E010-B049-40D7-BC01-CF35DF4ABD08}" type="datetimeFigureOut">
              <a:rPr lang="hu-HU" smtClean="0"/>
              <a:pPr/>
              <a:t>2018. 11. 10.</a:t>
            </a:fld>
            <a:endParaRPr lang="hu-HU"/>
          </a:p>
        </p:txBody>
      </p:sp>
      <p:sp>
        <p:nvSpPr>
          <p:cNvPr id="6" name="Élőláb helye 5">
            <a:extLst>
              <a:ext uri="{FF2B5EF4-FFF2-40B4-BE49-F238E27FC236}">
                <a16:creationId xmlns:a16="http://schemas.microsoft.com/office/drawing/2014/main" id="{F83D78FD-C37C-4137-9BF8-CE91BDF0587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048FF40-F89B-4E93-99E6-0673FD141F00}"/>
              </a:ext>
            </a:extLst>
          </p:cNvPr>
          <p:cNvSpPr>
            <a:spLocks noGrp="1"/>
          </p:cNvSpPr>
          <p:nvPr>
            <p:ph type="sldNum" sz="quarter" idx="12"/>
          </p:nvPr>
        </p:nvSpPr>
        <p:spPr/>
        <p:txBody>
          <a:bodyPr/>
          <a:lstStyle/>
          <a:p>
            <a:fld id="{6A2F6A40-9933-4B09-89B5-0D88337FA2E7}" type="slidenum">
              <a:rPr lang="hu-HU" smtClean="0"/>
              <a:pPr/>
              <a:t>‹#›</a:t>
            </a:fld>
            <a:endParaRPr lang="hu-HU"/>
          </a:p>
        </p:txBody>
      </p:sp>
    </p:spTree>
    <p:extLst>
      <p:ext uri="{BB962C8B-B14F-4D97-AF65-F5344CB8AC3E}">
        <p14:creationId xmlns:p14="http://schemas.microsoft.com/office/powerpoint/2010/main" val="228344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86F11A9-C319-4968-B917-14871660C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26B0A20-3D64-447E-BF51-49157BDDE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01A71AB-C758-44B0-9E09-6AA9D5ABC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0E010-B049-40D7-BC01-CF35DF4ABD08}" type="datetimeFigureOut">
              <a:rPr lang="hu-HU" smtClean="0"/>
              <a:pPr/>
              <a:t>2018. 11. 10.</a:t>
            </a:fld>
            <a:endParaRPr lang="hu-HU"/>
          </a:p>
        </p:txBody>
      </p:sp>
      <p:sp>
        <p:nvSpPr>
          <p:cNvPr id="5" name="Élőláb helye 4">
            <a:extLst>
              <a:ext uri="{FF2B5EF4-FFF2-40B4-BE49-F238E27FC236}">
                <a16:creationId xmlns:a16="http://schemas.microsoft.com/office/drawing/2014/main" id="{70DFE6EC-2744-47EA-B649-74053E955B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EFCBCC72-EDB7-40DC-AEBE-92D7AC3C0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F6A40-9933-4B09-89B5-0D88337FA2E7}" type="slidenum">
              <a:rPr lang="hu-HU" smtClean="0"/>
              <a:pPr/>
              <a:t>‹#›</a:t>
            </a:fld>
            <a:endParaRPr lang="hu-HU"/>
          </a:p>
        </p:txBody>
      </p:sp>
    </p:spTree>
    <p:extLst>
      <p:ext uri="{BB962C8B-B14F-4D97-AF65-F5344CB8AC3E}">
        <p14:creationId xmlns:p14="http://schemas.microsoft.com/office/powerpoint/2010/main" val="25252399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22.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F9FEBD-37A8-4E60-8BC5-C8EC0D8D6C98}"/>
              </a:ext>
            </a:extLst>
          </p:cNvPr>
          <p:cNvSpPr>
            <a:spLocks noGrp="1"/>
          </p:cNvSpPr>
          <p:nvPr>
            <p:ph type="ctrTitle"/>
          </p:nvPr>
        </p:nvSpPr>
        <p:spPr>
          <a:xfrm>
            <a:off x="2246597" y="467233"/>
            <a:ext cx="7884000" cy="1167109"/>
          </a:xfrm>
        </p:spPr>
        <p:txBody>
          <a:bodyPr>
            <a:noAutofit/>
          </a:bodyPr>
          <a:lstStyle/>
          <a:p>
            <a:pPr algn="ctr"/>
            <a:r>
              <a:rPr lang="hu-HU" sz="6000" b="1" i="1" u="sng" dirty="0">
                <a:effectLst>
                  <a:outerShdw blurRad="38100" dist="38100" dir="2700000" algn="tl">
                    <a:srgbClr val="000000">
                      <a:alpha val="43137"/>
                    </a:srgbClr>
                  </a:outerShdw>
                </a:effectLst>
              </a:rPr>
              <a:t>HUNGARY</a:t>
            </a:r>
          </a:p>
        </p:txBody>
      </p:sp>
      <p:pic>
        <p:nvPicPr>
          <p:cNvPr id="1026" name="Picture 2" descr="KÃ©ptalÃ¡lat a kÃ¶vetkezÅre: âhungary flag hdâ">
            <a:extLst>
              <a:ext uri="{FF2B5EF4-FFF2-40B4-BE49-F238E27FC236}">
                <a16:creationId xmlns:a16="http://schemas.microsoft.com/office/drawing/2014/main" id="{987AD546-FBBC-4074-BF17-C6D170654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108" y="2166777"/>
            <a:ext cx="5097096" cy="3249624"/>
          </a:xfrm>
          <a:prstGeom prst="rect">
            <a:avLst/>
          </a:prstGeom>
          <a:noFill/>
          <a:extLst>
            <a:ext uri="{909E8E84-426E-40DD-AFC4-6F175D3DCCD1}">
              <a14:hiddenFill xmlns:a14="http://schemas.microsoft.com/office/drawing/2010/main">
                <a:solidFill>
                  <a:srgbClr val="FFFFFF"/>
                </a:solidFill>
              </a14:hiddenFill>
            </a:ext>
          </a:extLst>
        </p:spPr>
      </p:pic>
      <p:pic>
        <p:nvPicPr>
          <p:cNvPr id="4" name="Kölcsey Ferenc Himnusz">
            <a:hlinkClick r:id="" action="ppaction://media"/>
            <a:extLst>
              <a:ext uri="{FF2B5EF4-FFF2-40B4-BE49-F238E27FC236}">
                <a16:creationId xmlns:a16="http://schemas.microsoft.com/office/drawing/2014/main" id="{980C8984-315A-4B93-B3E5-6856E07F261A}"/>
              </a:ext>
            </a:extLst>
          </p:cNvPr>
          <p:cNvPicPr>
            <a:picLocks noChangeAspect="1"/>
          </p:cNvPicPr>
          <p:nvPr>
            <a:audioFile r:link="rId1"/>
            <p:extLst>
              <p:ext uri="{DAA4B4D4-6D71-4841-9C94-3DE7FCFB9230}">
                <p14:media xmlns:p14="http://schemas.microsoft.com/office/powerpoint/2010/main" r:embed="rId2">
                  <p14:trim st="20000" end="0.6666"/>
                </p14:media>
              </p:ext>
            </p:extLst>
          </p:nvPr>
        </p:nvPicPr>
        <p:blipFill>
          <a:blip r:embed="rId5" cstate="print"/>
          <a:stretch>
            <a:fillRect/>
          </a:stretch>
        </p:blipFill>
        <p:spPr>
          <a:xfrm>
            <a:off x="1198563" y="3340100"/>
            <a:ext cx="609600" cy="609600"/>
          </a:xfrm>
          <a:prstGeom prst="rect">
            <a:avLst/>
          </a:prstGeom>
        </p:spPr>
      </p:pic>
    </p:spTree>
    <p:extLst>
      <p:ext uri="{BB962C8B-B14F-4D97-AF65-F5344CB8AC3E}">
        <p14:creationId xmlns:p14="http://schemas.microsoft.com/office/powerpoint/2010/main" val="16493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par>
                                <p:cTn id="12" presetID="6" presetClass="entr" presetSubtype="16"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08364" y="365125"/>
            <a:ext cx="10127672" cy="1325563"/>
          </a:xfrm>
        </p:spPr>
        <p:txBody>
          <a:bodyPr/>
          <a:lstStyle/>
          <a:p>
            <a:r>
              <a:rPr lang="hu-HU" b="1" i="1" dirty="0" err="1">
                <a:latin typeface="+mn-lt"/>
              </a:rPr>
              <a:t>About</a:t>
            </a:r>
            <a:r>
              <a:rPr lang="hu-HU" b="1" i="1" dirty="0">
                <a:latin typeface="+mn-lt"/>
              </a:rPr>
              <a:t> </a:t>
            </a:r>
            <a:r>
              <a:rPr lang="hu-HU" b="1" i="1" dirty="0" err="1">
                <a:latin typeface="+mn-lt"/>
              </a:rPr>
              <a:t>the</a:t>
            </a:r>
            <a:r>
              <a:rPr lang="hu-HU" b="1" i="1" dirty="0">
                <a:latin typeface="+mn-lt"/>
              </a:rPr>
              <a:t> </a:t>
            </a:r>
            <a:r>
              <a:rPr lang="hu-HU" b="1" i="1" dirty="0" err="1">
                <a:latin typeface="+mn-lt"/>
              </a:rPr>
              <a:t>castle</a:t>
            </a:r>
            <a:endParaRPr lang="hu-HU" b="1" i="1" dirty="0">
              <a:latin typeface="+mn-lt"/>
            </a:endParaRPr>
          </a:p>
        </p:txBody>
      </p:sp>
      <p:sp>
        <p:nvSpPr>
          <p:cNvPr id="3" name="Tartalom helye 2"/>
          <p:cNvSpPr>
            <a:spLocks noGrp="1"/>
          </p:cNvSpPr>
          <p:nvPr>
            <p:ph idx="1"/>
          </p:nvPr>
        </p:nvSpPr>
        <p:spPr/>
        <p:txBody>
          <a:bodyPr/>
          <a:lstStyle/>
          <a:p>
            <a:pPr algn="just"/>
            <a:r>
              <a:rPr lang="en-US" b="1" i="1" dirty="0"/>
              <a:t>Built in the fifteenth century, it is the only intact remaining brick castle from the towns of the Hungarian Plains. The start of its construction is linked to the name of the nobleman J</a:t>
            </a:r>
            <a:r>
              <a:rPr lang="hu-HU" b="1" i="1" dirty="0"/>
              <a:t>á</a:t>
            </a:r>
            <a:r>
              <a:rPr lang="en-US" b="1" i="1" dirty="0" err="1"/>
              <a:t>nos</a:t>
            </a:r>
            <a:r>
              <a:rPr lang="en-US" b="1" i="1" dirty="0"/>
              <a:t> Mar</a:t>
            </a:r>
            <a:r>
              <a:rPr lang="hu-HU" b="1" i="1" dirty="0"/>
              <a:t>ó</a:t>
            </a:r>
            <a:r>
              <a:rPr lang="en-US" b="1" i="1" dirty="0" err="1"/>
              <a:t>ti</a:t>
            </a:r>
            <a:r>
              <a:rPr lang="en-US" b="1" i="1" dirty="0"/>
              <a:t> </a:t>
            </a:r>
            <a:r>
              <a:rPr lang="en-US" b="1" i="1" dirty="0" err="1"/>
              <a:t>Macso</a:t>
            </a:r>
            <a:r>
              <a:rPr lang="en-US" b="1" i="1" dirty="0"/>
              <a:t> and its completion to the J</a:t>
            </a:r>
            <a:r>
              <a:rPr lang="hu-HU" b="1" i="1" dirty="0"/>
              <a:t>á</a:t>
            </a:r>
            <a:r>
              <a:rPr lang="en-US" b="1" i="1" dirty="0" err="1"/>
              <a:t>nos</a:t>
            </a:r>
            <a:r>
              <a:rPr lang="en-US" b="1" i="1" dirty="0"/>
              <a:t> </a:t>
            </a:r>
            <a:r>
              <a:rPr lang="en-US" b="1" i="1" dirty="0" err="1"/>
              <a:t>Corvin's</a:t>
            </a:r>
            <a:r>
              <a:rPr lang="en-US" b="1" i="1" dirty="0"/>
              <a:t> name. To J</a:t>
            </a:r>
            <a:r>
              <a:rPr lang="hu-HU" b="1" i="1" dirty="0"/>
              <a:t>á</a:t>
            </a:r>
            <a:r>
              <a:rPr lang="en-US" b="1" i="1" dirty="0" err="1"/>
              <a:t>nos</a:t>
            </a:r>
            <a:r>
              <a:rPr lang="en-US" b="1" i="1" dirty="0"/>
              <a:t> </a:t>
            </a:r>
            <a:r>
              <a:rPr lang="en-US" b="1" i="1" dirty="0" err="1"/>
              <a:t>Corvin’s</a:t>
            </a:r>
            <a:r>
              <a:rPr lang="en-US" b="1" i="1" dirty="0"/>
              <a:t> name is also linked the construction of the Bastion, which is located near the </a:t>
            </a:r>
            <a:r>
              <a:rPr lang="en-US" b="1" i="1" dirty="0" err="1"/>
              <a:t>Kerecseny</a:t>
            </a:r>
            <a:r>
              <a:rPr lang="en-US" b="1" i="1" dirty="0"/>
              <a:t> gate. After the assault from 1566 the town was under Ottoman influence for 129 years, until 1695 resulting in the expulsion of the Turks out of the country.</a:t>
            </a:r>
            <a:endParaRPr lang="hu-HU" b="1" i="1" dirty="0"/>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i="1" dirty="0" err="1">
                <a:latin typeface="Arial" pitchFamily="34" charset="0"/>
                <a:cs typeface="Arial" pitchFamily="34" charset="0"/>
              </a:rPr>
              <a:t>This</a:t>
            </a:r>
            <a:r>
              <a:rPr lang="hu-HU" b="1" i="1" dirty="0">
                <a:latin typeface="Arial" pitchFamily="34" charset="0"/>
                <a:cs typeface="Arial" pitchFamily="34" charset="0"/>
              </a:rPr>
              <a:t> is </a:t>
            </a:r>
            <a:r>
              <a:rPr lang="hu-HU" b="1" i="1" dirty="0" err="1">
                <a:latin typeface="Arial" pitchFamily="34" charset="0"/>
                <a:cs typeface="Arial" pitchFamily="34" charset="0"/>
              </a:rPr>
              <a:t>the</a:t>
            </a:r>
            <a:r>
              <a:rPr lang="hu-HU" b="1" i="1" dirty="0">
                <a:latin typeface="Arial" pitchFamily="34" charset="0"/>
                <a:cs typeface="Arial" pitchFamily="34" charset="0"/>
              </a:rPr>
              <a:t> </a:t>
            </a:r>
            <a:r>
              <a:rPr lang="hu-HU" b="1" i="1" dirty="0" err="1">
                <a:latin typeface="Arial" pitchFamily="34" charset="0"/>
                <a:cs typeface="Arial" pitchFamily="34" charset="0"/>
              </a:rPr>
              <a:t>Castle</a:t>
            </a:r>
            <a:r>
              <a:rPr lang="hu-HU" b="1" i="1" dirty="0">
                <a:latin typeface="Arial" pitchFamily="34" charset="0"/>
                <a:cs typeface="Arial" pitchFamily="34" charset="0"/>
              </a:rPr>
              <a:t> in </a:t>
            </a:r>
            <a:r>
              <a:rPr lang="hu-HU" b="1" i="1" dirty="0" err="1">
                <a:latin typeface="Arial" pitchFamily="34" charset="0"/>
                <a:cs typeface="Arial" pitchFamily="34" charset="0"/>
              </a:rPr>
              <a:t>th</a:t>
            </a:r>
            <a:r>
              <a:rPr lang="hu-HU" b="1" i="1" dirty="0">
                <a:latin typeface="Arial" pitchFamily="34" charset="0"/>
                <a:cs typeface="Arial" pitchFamily="34" charset="0"/>
              </a:rPr>
              <a:t> city of Eger</a:t>
            </a:r>
          </a:p>
        </p:txBody>
      </p:sp>
      <p:sp>
        <p:nvSpPr>
          <p:cNvPr id="3" name="Tartalom helye 2"/>
          <p:cNvSpPr>
            <a:spLocks noGrp="1"/>
          </p:cNvSpPr>
          <p:nvPr>
            <p:ph idx="1"/>
          </p:nvPr>
        </p:nvSpPr>
        <p:spPr/>
        <p:txBody>
          <a:bodyPr/>
          <a:lstStyle/>
          <a:p>
            <a:endParaRPr lang="hu-HU"/>
          </a:p>
        </p:txBody>
      </p:sp>
      <p:pic>
        <p:nvPicPr>
          <p:cNvPr id="26626" name="Picture 2" descr="C:\Users\gép\Google Drive\egri vár.jpg"/>
          <p:cNvPicPr>
            <a:picLocks noChangeAspect="1" noChangeArrowheads="1"/>
          </p:cNvPicPr>
          <p:nvPr/>
        </p:nvPicPr>
        <p:blipFill>
          <a:blip r:embed="rId2"/>
          <a:srcRect/>
          <a:stretch>
            <a:fillRect/>
          </a:stretch>
        </p:blipFill>
        <p:spPr bwMode="auto">
          <a:xfrm>
            <a:off x="0" y="1828801"/>
            <a:ext cx="4483100" cy="2409990"/>
          </a:xfrm>
          <a:prstGeom prst="rect">
            <a:avLst/>
          </a:prstGeom>
          <a:noFill/>
        </p:spPr>
      </p:pic>
      <p:pic>
        <p:nvPicPr>
          <p:cNvPr id="26627" name="Picture 3" descr="C:\Users\gép\Google Drive\egri vár2.jpg"/>
          <p:cNvPicPr>
            <a:picLocks noChangeAspect="1" noChangeArrowheads="1"/>
          </p:cNvPicPr>
          <p:nvPr/>
        </p:nvPicPr>
        <p:blipFill>
          <a:blip r:embed="rId3"/>
          <a:srcRect/>
          <a:stretch>
            <a:fillRect/>
          </a:stretch>
        </p:blipFill>
        <p:spPr bwMode="auto">
          <a:xfrm>
            <a:off x="4402668" y="1841500"/>
            <a:ext cx="7789332" cy="5016500"/>
          </a:xfrm>
          <a:prstGeom prst="rect">
            <a:avLst/>
          </a:prstGeom>
          <a:noFill/>
        </p:spPr>
      </p:pic>
      <p:pic>
        <p:nvPicPr>
          <p:cNvPr id="26628" name="Picture 4" descr="C:\Users\gép\Google Drive\egriv3.jpg"/>
          <p:cNvPicPr>
            <a:picLocks noChangeAspect="1" noChangeArrowheads="1"/>
          </p:cNvPicPr>
          <p:nvPr/>
        </p:nvPicPr>
        <p:blipFill>
          <a:blip r:embed="rId4"/>
          <a:srcRect/>
          <a:stretch>
            <a:fillRect/>
          </a:stretch>
        </p:blipFill>
        <p:spPr bwMode="auto">
          <a:xfrm>
            <a:off x="0" y="4203700"/>
            <a:ext cx="4419600" cy="2654300"/>
          </a:xfrm>
          <a:prstGeom prst="rect">
            <a:avLst/>
          </a:prstGeom>
          <a:noFill/>
        </p:spPr>
      </p:pic>
    </p:spTree>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92500" lnSpcReduction="10000"/>
          </a:bodyPr>
          <a:lstStyle/>
          <a:p>
            <a:pPr algn="just"/>
            <a:r>
              <a:rPr lang="en-US" b="1" i="1" dirty="0"/>
              <a:t>In the 16th century the Castle of Eger was an important stronghold in the fortress system of the Hungarian Kingdom, which was divided into three portions because of Ottoman occupation, and served as the “shield of Europe”. The most famous event in its thousand years long history was the siege of 1552, when the two thousand men strong defending force led by </a:t>
            </a:r>
            <a:r>
              <a:rPr lang="en-US" b="1" i="1" dirty="0" err="1"/>
              <a:t>István</a:t>
            </a:r>
            <a:r>
              <a:rPr lang="en-US" b="1" i="1" dirty="0"/>
              <a:t> </a:t>
            </a:r>
            <a:r>
              <a:rPr lang="en-US" b="1" i="1" dirty="0" err="1"/>
              <a:t>Dobó</a:t>
            </a:r>
            <a:r>
              <a:rPr lang="en-US" b="1" i="1" dirty="0"/>
              <a:t> managed to repel a Turkish army nearly thirty times larger. The contemporary </a:t>
            </a:r>
            <a:r>
              <a:rPr lang="en-US" b="1" i="1" dirty="0" err="1"/>
              <a:t>cronicler</a:t>
            </a:r>
            <a:r>
              <a:rPr lang="en-US" b="1" i="1" dirty="0"/>
              <a:t>, </a:t>
            </a:r>
            <a:r>
              <a:rPr lang="en-US" b="1" i="1" dirty="0" err="1"/>
              <a:t>Sebestyén</a:t>
            </a:r>
            <a:r>
              <a:rPr lang="en-US" b="1" i="1" dirty="0"/>
              <a:t> </a:t>
            </a:r>
            <a:r>
              <a:rPr lang="en-US" b="1" i="1" dirty="0" err="1"/>
              <a:t>Tinódi</a:t>
            </a:r>
            <a:r>
              <a:rPr lang="en-US" b="1" i="1" dirty="0"/>
              <a:t> Lantos, was the first to commemorate the victory in his historical songs, which became a central part of our national heritage through many additional works of </a:t>
            </a:r>
            <a:r>
              <a:rPr lang="en-US" b="1" i="1" dirty="0" err="1"/>
              <a:t>literatura</a:t>
            </a:r>
            <a:r>
              <a:rPr lang="en-US" b="1" i="1" dirty="0"/>
              <a:t> and the fine arts. The role of the defenders of Eger in Hungarian hero-worship culture was further strengthened by the highly popular novel written by </a:t>
            </a:r>
            <a:r>
              <a:rPr lang="en-US" b="1" i="1" dirty="0" err="1"/>
              <a:t>Géza</a:t>
            </a:r>
            <a:r>
              <a:rPr lang="en-US" b="1" i="1" dirty="0"/>
              <a:t> </a:t>
            </a:r>
            <a:r>
              <a:rPr lang="en-US" b="1" i="1" dirty="0" err="1"/>
              <a:t>Gárdonyi</a:t>
            </a:r>
            <a:r>
              <a:rPr lang="en-US" b="1" i="1" dirty="0"/>
              <a:t>, entitled the “Eclipse of the Crescent Moon” and also by the films based on it.</a:t>
            </a:r>
            <a:endParaRPr lang="hu-HU" b="1" i="1" dirty="0"/>
          </a:p>
        </p:txBody>
      </p:sp>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27300" y="352425"/>
            <a:ext cx="6845300" cy="892175"/>
          </a:xfrm>
        </p:spPr>
        <p:txBody>
          <a:bodyPr>
            <a:normAutofit fontScale="90000"/>
          </a:bodyPr>
          <a:lstStyle/>
          <a:p>
            <a:pPr algn="ctr"/>
            <a:r>
              <a:rPr lang="en-US" b="1" i="1" dirty="0">
                <a:latin typeface="Arial" pitchFamily="34" charset="0"/>
                <a:cs typeface="Arial" pitchFamily="34" charset="0"/>
              </a:rPr>
              <a:t>Szeged</a:t>
            </a:r>
            <a:r>
              <a:rPr lang="hu-HU" b="1" i="1" dirty="0">
                <a:latin typeface="Arial" pitchFamily="34" charset="0"/>
                <a:cs typeface="Arial" pitchFamily="34" charset="0"/>
              </a:rPr>
              <a:t>,</a:t>
            </a:r>
            <a:r>
              <a:rPr lang="en-US" b="1" i="1" dirty="0">
                <a:latin typeface="Arial" pitchFamily="34" charset="0"/>
                <a:cs typeface="Arial" pitchFamily="34" charset="0"/>
              </a:rPr>
              <a:t> the city of sunshine</a:t>
            </a:r>
            <a:endParaRPr lang="hu-HU" b="1" i="1" dirty="0">
              <a:latin typeface="Arial" pitchFamily="34" charset="0"/>
              <a:cs typeface="Arial" pitchFamily="34" charset="0"/>
            </a:endParaRPr>
          </a:p>
        </p:txBody>
      </p:sp>
      <p:sp>
        <p:nvSpPr>
          <p:cNvPr id="3" name="Tartalom helye 2"/>
          <p:cNvSpPr>
            <a:spLocks noGrp="1"/>
          </p:cNvSpPr>
          <p:nvPr>
            <p:ph idx="1"/>
          </p:nvPr>
        </p:nvSpPr>
        <p:spPr/>
        <p:txBody>
          <a:bodyPr/>
          <a:lstStyle/>
          <a:p>
            <a:endParaRPr lang="hu-HU" dirty="0"/>
          </a:p>
        </p:txBody>
      </p:sp>
      <p:pic>
        <p:nvPicPr>
          <p:cNvPr id="1026" name="Picture 2" descr="C:\Users\gép\Google Drive\Szeged.jpg"/>
          <p:cNvPicPr>
            <a:picLocks noChangeAspect="1" noChangeArrowheads="1"/>
          </p:cNvPicPr>
          <p:nvPr/>
        </p:nvPicPr>
        <p:blipFill>
          <a:blip r:embed="rId2"/>
          <a:srcRect/>
          <a:stretch>
            <a:fillRect/>
          </a:stretch>
        </p:blipFill>
        <p:spPr bwMode="auto">
          <a:xfrm>
            <a:off x="4038600" y="4282259"/>
            <a:ext cx="4229100" cy="2575741"/>
          </a:xfrm>
          <a:prstGeom prst="rect">
            <a:avLst/>
          </a:prstGeom>
          <a:noFill/>
        </p:spPr>
      </p:pic>
      <p:pic>
        <p:nvPicPr>
          <p:cNvPr id="1027" name="Picture 3" descr="C:\Users\gép\Google Drive\szeged2.jpg"/>
          <p:cNvPicPr>
            <a:picLocks noChangeAspect="1" noChangeArrowheads="1"/>
          </p:cNvPicPr>
          <p:nvPr/>
        </p:nvPicPr>
        <p:blipFill>
          <a:blip r:embed="rId3"/>
          <a:srcRect/>
          <a:stretch>
            <a:fillRect/>
          </a:stretch>
        </p:blipFill>
        <p:spPr bwMode="auto">
          <a:xfrm>
            <a:off x="8280400" y="4297198"/>
            <a:ext cx="3911600" cy="2560802"/>
          </a:xfrm>
          <a:prstGeom prst="rect">
            <a:avLst/>
          </a:prstGeom>
          <a:noFill/>
        </p:spPr>
      </p:pic>
      <p:pic>
        <p:nvPicPr>
          <p:cNvPr id="1028" name="Picture 4" descr="C:\Users\gép\Google Drive\szeged3.jpg"/>
          <p:cNvPicPr>
            <a:picLocks noChangeAspect="1" noChangeArrowheads="1"/>
          </p:cNvPicPr>
          <p:nvPr/>
        </p:nvPicPr>
        <p:blipFill>
          <a:blip r:embed="rId4"/>
          <a:srcRect/>
          <a:stretch>
            <a:fillRect/>
          </a:stretch>
        </p:blipFill>
        <p:spPr bwMode="auto">
          <a:xfrm>
            <a:off x="0" y="4287756"/>
            <a:ext cx="4025900" cy="2570244"/>
          </a:xfrm>
          <a:prstGeom prst="rect">
            <a:avLst/>
          </a:prstGeom>
          <a:noFill/>
        </p:spPr>
      </p:pic>
      <p:pic>
        <p:nvPicPr>
          <p:cNvPr id="1031" name="Picture 7" descr="C:\Users\gép\Google Drive\szeged5.jpg"/>
          <p:cNvPicPr>
            <a:picLocks noChangeAspect="1" noChangeArrowheads="1"/>
          </p:cNvPicPr>
          <p:nvPr/>
        </p:nvPicPr>
        <p:blipFill>
          <a:blip r:embed="rId5"/>
          <a:srcRect/>
          <a:stretch>
            <a:fillRect/>
          </a:stretch>
        </p:blipFill>
        <p:spPr bwMode="auto">
          <a:xfrm>
            <a:off x="0" y="1820862"/>
            <a:ext cx="4025900" cy="2476223"/>
          </a:xfrm>
          <a:prstGeom prst="rect">
            <a:avLst/>
          </a:prstGeom>
          <a:noFill/>
        </p:spPr>
      </p:pic>
      <p:pic>
        <p:nvPicPr>
          <p:cNvPr id="1032" name="Picture 8" descr="C:\Users\gép\Google Drive\szeged6.jpg"/>
          <p:cNvPicPr>
            <a:picLocks noChangeAspect="1" noChangeArrowheads="1"/>
          </p:cNvPicPr>
          <p:nvPr/>
        </p:nvPicPr>
        <p:blipFill>
          <a:blip r:embed="rId6"/>
          <a:srcRect/>
          <a:stretch>
            <a:fillRect/>
          </a:stretch>
        </p:blipFill>
        <p:spPr bwMode="auto">
          <a:xfrm>
            <a:off x="4056855" y="1846580"/>
            <a:ext cx="3944145" cy="2459228"/>
          </a:xfrm>
          <a:prstGeom prst="rect">
            <a:avLst/>
          </a:prstGeom>
          <a:noFill/>
        </p:spPr>
      </p:pic>
      <p:pic>
        <p:nvPicPr>
          <p:cNvPr id="1033" name="Picture 9" descr="C:\Users\gép\Google Drive\szeged7.jpg"/>
          <p:cNvPicPr>
            <a:picLocks noChangeAspect="1" noChangeArrowheads="1"/>
          </p:cNvPicPr>
          <p:nvPr/>
        </p:nvPicPr>
        <p:blipFill>
          <a:blip r:embed="rId7"/>
          <a:srcRect/>
          <a:stretch>
            <a:fillRect/>
          </a:stretch>
        </p:blipFill>
        <p:spPr bwMode="auto">
          <a:xfrm>
            <a:off x="8001001" y="1816100"/>
            <a:ext cx="4191000" cy="2478087"/>
          </a:xfrm>
          <a:prstGeom prst="rect">
            <a:avLst/>
          </a:prstGeom>
          <a:noFill/>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normAutofit fontScale="92500" lnSpcReduction="10000"/>
          </a:bodyPr>
          <a:lstStyle/>
          <a:p>
            <a:pPr algn="just"/>
            <a:r>
              <a:rPr lang="en-US" b="1" i="1" dirty="0"/>
              <a:t>23 Million years ago a volcanic eruption buried an entire subtropical jungle under volcanic ash and created a prehistoric site near </a:t>
            </a:r>
            <a:r>
              <a:rPr lang="en-US" b="1" i="1" dirty="0" err="1"/>
              <a:t>Salgotarjan</a:t>
            </a:r>
            <a:r>
              <a:rPr lang="en-US" b="1" i="1" dirty="0"/>
              <a:t> in the North of H</a:t>
            </a:r>
            <a:r>
              <a:rPr lang="hu-HU" b="1" i="1" dirty="0"/>
              <a:t>u</a:t>
            </a:r>
            <a:r>
              <a:rPr lang="en-US" b="1" i="1" dirty="0" err="1"/>
              <a:t>ngary</a:t>
            </a:r>
            <a:r>
              <a:rPr lang="en-US" b="1" i="1" dirty="0"/>
              <a:t>. This resulted in one of the world's richest fossil records of petrified plants, footprints and animal bones plus teeth of aquatic animals. Amongst the exhibits are the teeth of 24 different species of sharks as well as the teeth of crocodiles and dolphins, an almost 100 m tall petrified pine, more than 15,000 subtropical, exotic leaves and 3,000 animal footprints of 11 species. </a:t>
            </a:r>
          </a:p>
          <a:p>
            <a:pPr algn="just"/>
            <a:r>
              <a:rPr lang="en-US" b="1" i="1" dirty="0"/>
              <a:t>The fossils can be viewed thanks to a preservation order established in 1944 and the site is now managed by the Directorate of the </a:t>
            </a:r>
            <a:r>
              <a:rPr lang="en-US" b="1" i="1" dirty="0" err="1"/>
              <a:t>Bükk</a:t>
            </a:r>
            <a:r>
              <a:rPr lang="en-US" b="1" i="1" dirty="0"/>
              <a:t> National Park. In 2010the Site became the main gateway to the world's second </a:t>
            </a:r>
            <a:r>
              <a:rPr lang="en-US" b="1" i="1" dirty="0" err="1"/>
              <a:t>transborder</a:t>
            </a:r>
            <a:r>
              <a:rPr lang="en-US" b="1" i="1" dirty="0"/>
              <a:t> </a:t>
            </a:r>
            <a:r>
              <a:rPr lang="en-US" b="1" i="1" dirty="0" err="1"/>
              <a:t>geopark</a:t>
            </a:r>
            <a:r>
              <a:rPr lang="en-US" b="1" i="1" dirty="0"/>
              <a:t>, the </a:t>
            </a:r>
            <a:r>
              <a:rPr lang="en-US" b="1" i="1" dirty="0" err="1"/>
              <a:t>Novohrad-Nógrád</a:t>
            </a:r>
            <a:r>
              <a:rPr lang="en-US" b="1" i="1" dirty="0"/>
              <a:t> </a:t>
            </a:r>
            <a:r>
              <a:rPr lang="en-US" b="1" i="1" dirty="0" err="1"/>
              <a:t>Geopark</a:t>
            </a:r>
            <a:r>
              <a:rPr lang="en-US" b="1" i="1" dirty="0"/>
              <a:t>.</a:t>
            </a:r>
          </a:p>
          <a:p>
            <a:endParaRPr lang="hu-HU" b="1" i="1" dirty="0"/>
          </a:p>
        </p:txBody>
      </p:sp>
    </p:spTree>
  </p:cSld>
  <p:clrMapOvr>
    <a:masterClrMapping/>
  </p:clrMapOvr>
  <p:transition>
    <p:comb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68500" y="200025"/>
            <a:ext cx="8077200" cy="1120775"/>
          </a:xfrm>
        </p:spPr>
        <p:txBody>
          <a:bodyPr/>
          <a:lstStyle/>
          <a:p>
            <a:pPr algn="ctr"/>
            <a:r>
              <a:rPr lang="hu-HU" b="1" i="1" dirty="0">
                <a:latin typeface="Arial" pitchFamily="34" charset="0"/>
                <a:cs typeface="Arial" pitchFamily="34" charset="0"/>
              </a:rPr>
              <a:t>Ipolytarnóc </a:t>
            </a:r>
            <a:r>
              <a:rPr lang="hu-HU" b="1" i="1" dirty="0" err="1">
                <a:latin typeface="Arial" pitchFamily="34" charset="0"/>
                <a:cs typeface="Arial" pitchFamily="34" charset="0"/>
              </a:rPr>
              <a:t>ancestral</a:t>
            </a:r>
            <a:r>
              <a:rPr lang="hu-HU" b="1" i="1" dirty="0">
                <a:latin typeface="Arial" pitchFamily="34" charset="0"/>
                <a:cs typeface="Arial" pitchFamily="34" charset="0"/>
              </a:rPr>
              <a:t> park</a:t>
            </a:r>
          </a:p>
        </p:txBody>
      </p:sp>
      <p:pic>
        <p:nvPicPr>
          <p:cNvPr id="2050" name="Picture 2" descr="C:\Users\gép\Google Drive\ipolytarnóc.jpg"/>
          <p:cNvPicPr>
            <a:picLocks noGrp="1" noChangeAspect="1" noChangeArrowheads="1"/>
          </p:cNvPicPr>
          <p:nvPr>
            <p:ph idx="1"/>
          </p:nvPr>
        </p:nvPicPr>
        <p:blipFill>
          <a:blip r:embed="rId2"/>
          <a:srcRect/>
          <a:stretch>
            <a:fillRect/>
          </a:stretch>
        </p:blipFill>
        <p:spPr bwMode="auto">
          <a:xfrm>
            <a:off x="1" y="3797300"/>
            <a:ext cx="4114800" cy="3060700"/>
          </a:xfrm>
          <a:prstGeom prst="rect">
            <a:avLst/>
          </a:prstGeom>
          <a:noFill/>
        </p:spPr>
      </p:pic>
      <p:pic>
        <p:nvPicPr>
          <p:cNvPr id="2051" name="Picture 3" descr="C:\Users\gép\Google Drive\iply..jpg"/>
          <p:cNvPicPr>
            <a:picLocks noChangeAspect="1" noChangeArrowheads="1"/>
          </p:cNvPicPr>
          <p:nvPr/>
        </p:nvPicPr>
        <p:blipFill>
          <a:blip r:embed="rId3"/>
          <a:srcRect/>
          <a:stretch>
            <a:fillRect/>
          </a:stretch>
        </p:blipFill>
        <p:spPr bwMode="auto">
          <a:xfrm>
            <a:off x="4127500" y="3810000"/>
            <a:ext cx="4152900" cy="3047999"/>
          </a:xfrm>
          <a:prstGeom prst="rect">
            <a:avLst/>
          </a:prstGeom>
          <a:noFill/>
        </p:spPr>
      </p:pic>
      <p:pic>
        <p:nvPicPr>
          <p:cNvPr id="2052" name="Picture 4" descr="C:\Users\gép\Google Drive\20170309ipolytarnoc4.jpg"/>
          <p:cNvPicPr>
            <a:picLocks noChangeAspect="1" noChangeArrowheads="1"/>
          </p:cNvPicPr>
          <p:nvPr/>
        </p:nvPicPr>
        <p:blipFill>
          <a:blip r:embed="rId4"/>
          <a:srcRect/>
          <a:stretch>
            <a:fillRect/>
          </a:stretch>
        </p:blipFill>
        <p:spPr bwMode="auto">
          <a:xfrm>
            <a:off x="8267700" y="3822700"/>
            <a:ext cx="3924300" cy="3035300"/>
          </a:xfrm>
          <a:prstGeom prst="rect">
            <a:avLst/>
          </a:prstGeom>
          <a:noFill/>
        </p:spPr>
      </p:pic>
      <p:pic>
        <p:nvPicPr>
          <p:cNvPr id="2053" name="Picture 5" descr="C:\Users\gép\Google Drive\ipolytarnoci.jpg"/>
          <p:cNvPicPr>
            <a:picLocks noChangeAspect="1" noChangeArrowheads="1"/>
          </p:cNvPicPr>
          <p:nvPr/>
        </p:nvPicPr>
        <p:blipFill>
          <a:blip r:embed="rId5"/>
          <a:srcRect/>
          <a:stretch>
            <a:fillRect/>
          </a:stretch>
        </p:blipFill>
        <p:spPr bwMode="auto">
          <a:xfrm>
            <a:off x="0" y="1727199"/>
            <a:ext cx="3022600" cy="2095669"/>
          </a:xfrm>
          <a:prstGeom prst="rect">
            <a:avLst/>
          </a:prstGeom>
          <a:noFill/>
        </p:spPr>
      </p:pic>
      <p:pic>
        <p:nvPicPr>
          <p:cNvPr id="2054" name="Picture 6" descr="C:\Users\gép\Google Drive\miocen-erdo-20-millio.jpg"/>
          <p:cNvPicPr>
            <a:picLocks noChangeAspect="1" noChangeArrowheads="1"/>
          </p:cNvPicPr>
          <p:nvPr/>
        </p:nvPicPr>
        <p:blipFill>
          <a:blip r:embed="rId6"/>
          <a:srcRect/>
          <a:stretch>
            <a:fillRect/>
          </a:stretch>
        </p:blipFill>
        <p:spPr bwMode="auto">
          <a:xfrm>
            <a:off x="3022600" y="1703486"/>
            <a:ext cx="3035300" cy="2126649"/>
          </a:xfrm>
          <a:prstGeom prst="rect">
            <a:avLst/>
          </a:prstGeom>
          <a:noFill/>
        </p:spPr>
      </p:pic>
      <p:pic>
        <p:nvPicPr>
          <p:cNvPr id="2055" name="Picture 7" descr="C:\Users\gép\Google Drive\geopark-csaladi-nap-a9d4d228-435269.jpg"/>
          <p:cNvPicPr>
            <a:picLocks noChangeAspect="1" noChangeArrowheads="1"/>
          </p:cNvPicPr>
          <p:nvPr/>
        </p:nvPicPr>
        <p:blipFill>
          <a:blip r:embed="rId7"/>
          <a:srcRect/>
          <a:stretch>
            <a:fillRect/>
          </a:stretch>
        </p:blipFill>
        <p:spPr bwMode="auto">
          <a:xfrm>
            <a:off x="8851901" y="1714500"/>
            <a:ext cx="3340100" cy="2120900"/>
          </a:xfrm>
          <a:prstGeom prst="rect">
            <a:avLst/>
          </a:prstGeom>
          <a:noFill/>
        </p:spPr>
      </p:pic>
      <p:pic>
        <p:nvPicPr>
          <p:cNvPr id="2056" name="Picture 8" descr="C:\Users\gép\Google Drive\ipolytarnoc-dron_26.jpg"/>
          <p:cNvPicPr>
            <a:picLocks noChangeAspect="1" noChangeArrowheads="1"/>
          </p:cNvPicPr>
          <p:nvPr/>
        </p:nvPicPr>
        <p:blipFill>
          <a:blip r:embed="rId8" cstate="print"/>
          <a:srcRect/>
          <a:stretch>
            <a:fillRect/>
          </a:stretch>
        </p:blipFill>
        <p:spPr bwMode="auto">
          <a:xfrm>
            <a:off x="6055233" y="1714500"/>
            <a:ext cx="2813434" cy="2108200"/>
          </a:xfrm>
          <a:prstGeom prst="rect">
            <a:avLst/>
          </a:prstGeom>
          <a:noFill/>
        </p:spPr>
      </p:pic>
    </p:spTree>
  </p:cSld>
  <p:clrMapOvr>
    <a:masterClrMapping/>
  </p:clrMapOvr>
  <p:transition>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b="1" i="1" dirty="0" err="1"/>
              <a:t>Ferenc</a:t>
            </a:r>
            <a:r>
              <a:rPr lang="en-US" b="1" i="1" dirty="0"/>
              <a:t> </a:t>
            </a:r>
            <a:r>
              <a:rPr lang="en-US" b="1" i="1" dirty="0" err="1"/>
              <a:t>Puskás</a:t>
            </a:r>
            <a:r>
              <a:rPr lang="en-US" b="1" i="1" dirty="0"/>
              <a:t> is our famous Hungarian football player</a:t>
            </a:r>
            <a:endParaRPr lang="hu-HU" b="1" i="1" dirty="0"/>
          </a:p>
        </p:txBody>
      </p:sp>
      <p:pic>
        <p:nvPicPr>
          <p:cNvPr id="1026" name="Picture 2" descr="C:\Users\gép\Google Drive\letöltés.jpg"/>
          <p:cNvPicPr>
            <a:picLocks noGrp="1" noChangeAspect="1" noChangeArrowheads="1"/>
          </p:cNvPicPr>
          <p:nvPr>
            <p:ph idx="1"/>
          </p:nvPr>
        </p:nvPicPr>
        <p:blipFill>
          <a:blip r:embed="rId2"/>
          <a:srcRect/>
          <a:stretch>
            <a:fillRect/>
          </a:stretch>
        </p:blipFill>
        <p:spPr bwMode="auto">
          <a:xfrm>
            <a:off x="0" y="1948403"/>
            <a:ext cx="3225800" cy="4909597"/>
          </a:xfrm>
          <a:prstGeom prst="rect">
            <a:avLst/>
          </a:prstGeom>
          <a:noFill/>
        </p:spPr>
      </p:pic>
      <p:pic>
        <p:nvPicPr>
          <p:cNvPr id="1027" name="Picture 3" descr="C:\Users\gép\Google Drive\letöltés (1).jpg"/>
          <p:cNvPicPr>
            <a:picLocks noChangeAspect="1" noChangeArrowheads="1"/>
          </p:cNvPicPr>
          <p:nvPr/>
        </p:nvPicPr>
        <p:blipFill>
          <a:blip r:embed="rId3"/>
          <a:srcRect/>
          <a:stretch>
            <a:fillRect/>
          </a:stretch>
        </p:blipFill>
        <p:spPr bwMode="auto">
          <a:xfrm>
            <a:off x="3233737" y="4065727"/>
            <a:ext cx="3027363" cy="2792273"/>
          </a:xfrm>
          <a:prstGeom prst="rect">
            <a:avLst/>
          </a:prstGeom>
          <a:noFill/>
        </p:spPr>
      </p:pic>
      <p:pic>
        <p:nvPicPr>
          <p:cNvPr id="1028" name="Picture 4" descr="C:\Users\gép\Google Drive\letöltés (2).jpg"/>
          <p:cNvPicPr>
            <a:picLocks noChangeAspect="1" noChangeArrowheads="1"/>
          </p:cNvPicPr>
          <p:nvPr/>
        </p:nvPicPr>
        <p:blipFill>
          <a:blip r:embed="rId4"/>
          <a:srcRect/>
          <a:stretch>
            <a:fillRect/>
          </a:stretch>
        </p:blipFill>
        <p:spPr bwMode="auto">
          <a:xfrm>
            <a:off x="8534400" y="4102100"/>
            <a:ext cx="3657600" cy="2755900"/>
          </a:xfrm>
          <a:prstGeom prst="rect">
            <a:avLst/>
          </a:prstGeom>
          <a:noFill/>
        </p:spPr>
      </p:pic>
      <p:pic>
        <p:nvPicPr>
          <p:cNvPr id="1029" name="Picture 5" descr="C:\Users\gép\Google Drive\letöltés (3).jpg"/>
          <p:cNvPicPr>
            <a:picLocks noChangeAspect="1" noChangeArrowheads="1"/>
          </p:cNvPicPr>
          <p:nvPr/>
        </p:nvPicPr>
        <p:blipFill>
          <a:blip r:embed="rId5"/>
          <a:srcRect/>
          <a:stretch>
            <a:fillRect/>
          </a:stretch>
        </p:blipFill>
        <p:spPr bwMode="auto">
          <a:xfrm>
            <a:off x="6311900" y="4090987"/>
            <a:ext cx="2244725" cy="2767013"/>
          </a:xfrm>
          <a:prstGeom prst="rect">
            <a:avLst/>
          </a:prstGeom>
          <a:noFill/>
        </p:spPr>
      </p:pic>
      <p:pic>
        <p:nvPicPr>
          <p:cNvPr id="1030" name="Picture 6" descr="C:\Users\gép\Google Drive\images.jpg"/>
          <p:cNvPicPr>
            <a:picLocks noChangeAspect="1" noChangeArrowheads="1"/>
          </p:cNvPicPr>
          <p:nvPr/>
        </p:nvPicPr>
        <p:blipFill>
          <a:blip r:embed="rId6"/>
          <a:srcRect/>
          <a:stretch>
            <a:fillRect/>
          </a:stretch>
        </p:blipFill>
        <p:spPr bwMode="auto">
          <a:xfrm>
            <a:off x="9220200" y="2388285"/>
            <a:ext cx="2971800" cy="1769378"/>
          </a:xfrm>
          <a:prstGeom prst="rect">
            <a:avLst/>
          </a:prstGeom>
          <a:noFill/>
        </p:spPr>
      </p:pic>
      <p:pic>
        <p:nvPicPr>
          <p:cNvPr id="1031" name="Picture 7" descr="C:\Users\gép\Google Drive\images (1).jpg"/>
          <p:cNvPicPr>
            <a:picLocks noChangeAspect="1" noChangeArrowheads="1"/>
          </p:cNvPicPr>
          <p:nvPr/>
        </p:nvPicPr>
        <p:blipFill>
          <a:blip r:embed="rId7"/>
          <a:srcRect/>
          <a:stretch>
            <a:fillRect/>
          </a:stretch>
        </p:blipFill>
        <p:spPr bwMode="auto">
          <a:xfrm>
            <a:off x="3235324" y="1947936"/>
            <a:ext cx="3863975" cy="2136701"/>
          </a:xfrm>
          <a:prstGeom prst="rect">
            <a:avLst/>
          </a:prstGeom>
          <a:noFill/>
        </p:spPr>
      </p:pic>
      <p:pic>
        <p:nvPicPr>
          <p:cNvPr id="1032" name="Picture 8" descr="C:\Users\gép\Google Drive\images (2).jpg"/>
          <p:cNvPicPr>
            <a:picLocks noChangeAspect="1" noChangeArrowheads="1"/>
          </p:cNvPicPr>
          <p:nvPr/>
        </p:nvPicPr>
        <p:blipFill>
          <a:blip r:embed="rId8"/>
          <a:srcRect/>
          <a:stretch>
            <a:fillRect/>
          </a:stretch>
        </p:blipFill>
        <p:spPr bwMode="auto">
          <a:xfrm>
            <a:off x="7061200" y="1976175"/>
            <a:ext cx="2489200" cy="2113226"/>
          </a:xfrm>
          <a:prstGeom prst="rect">
            <a:avLst/>
          </a:prstGeom>
          <a:noFill/>
        </p:spPr>
      </p:pic>
    </p:spTree>
  </p:cSld>
  <p:clrMapOvr>
    <a:masterClrMapping/>
  </p:clrMapOvr>
  <p:transition>
    <p:plu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b="1" i="1" dirty="0"/>
              <a:t>These are tasty and famous</a:t>
            </a:r>
            <a:r>
              <a:rPr lang="hu-HU" b="1" i="1" dirty="0"/>
              <a:t> </a:t>
            </a:r>
            <a:r>
              <a:rPr lang="hu-HU" b="1" i="1" dirty="0" err="1"/>
              <a:t>Hungarian</a:t>
            </a:r>
            <a:r>
              <a:rPr lang="en-US" b="1" i="1" dirty="0"/>
              <a:t> </a:t>
            </a:r>
            <a:r>
              <a:rPr lang="hu-HU" b="1" i="1" dirty="0" err="1"/>
              <a:t>meals</a:t>
            </a:r>
            <a:endParaRPr lang="hu-HU" b="1" i="1" dirty="0"/>
          </a:p>
        </p:txBody>
      </p:sp>
      <p:pic>
        <p:nvPicPr>
          <p:cNvPr id="2050" name="Picture 2" descr="C:\Users\gép\Google Drive\letöltés (4).jpg"/>
          <p:cNvPicPr>
            <a:picLocks noChangeAspect="1" noChangeArrowheads="1"/>
          </p:cNvPicPr>
          <p:nvPr/>
        </p:nvPicPr>
        <p:blipFill>
          <a:blip r:embed="rId2"/>
          <a:srcRect/>
          <a:stretch>
            <a:fillRect/>
          </a:stretch>
        </p:blipFill>
        <p:spPr bwMode="auto">
          <a:xfrm>
            <a:off x="0" y="3673474"/>
            <a:ext cx="4639820" cy="3184526"/>
          </a:xfrm>
          <a:prstGeom prst="rect">
            <a:avLst/>
          </a:prstGeom>
          <a:noFill/>
        </p:spPr>
      </p:pic>
      <p:pic>
        <p:nvPicPr>
          <p:cNvPr id="2051" name="Picture 3" descr="C:\Users\gép\Google Drive\kajahalaszle.jpg"/>
          <p:cNvPicPr>
            <a:picLocks noChangeAspect="1" noChangeArrowheads="1"/>
          </p:cNvPicPr>
          <p:nvPr/>
        </p:nvPicPr>
        <p:blipFill>
          <a:blip r:embed="rId3"/>
          <a:srcRect/>
          <a:stretch>
            <a:fillRect/>
          </a:stretch>
        </p:blipFill>
        <p:spPr bwMode="auto">
          <a:xfrm>
            <a:off x="7188200" y="3919769"/>
            <a:ext cx="5003800" cy="2938231"/>
          </a:xfrm>
          <a:prstGeom prst="rect">
            <a:avLst/>
          </a:prstGeom>
          <a:noFill/>
        </p:spPr>
      </p:pic>
      <p:pic>
        <p:nvPicPr>
          <p:cNvPr id="2052" name="Picture 4" descr="C:\Users\gép\Google Drive\images (3).jpg"/>
          <p:cNvPicPr>
            <a:picLocks noChangeAspect="1" noChangeArrowheads="1"/>
          </p:cNvPicPr>
          <p:nvPr/>
        </p:nvPicPr>
        <p:blipFill>
          <a:blip r:embed="rId4"/>
          <a:srcRect/>
          <a:stretch>
            <a:fillRect/>
          </a:stretch>
        </p:blipFill>
        <p:spPr bwMode="auto">
          <a:xfrm>
            <a:off x="0" y="1900237"/>
            <a:ext cx="2590800" cy="1762125"/>
          </a:xfrm>
          <a:prstGeom prst="rect">
            <a:avLst/>
          </a:prstGeom>
          <a:noFill/>
        </p:spPr>
      </p:pic>
      <p:pic>
        <p:nvPicPr>
          <p:cNvPr id="2053" name="Picture 5" descr="C:\Users\gép\Google Drive\images (4).jpg"/>
          <p:cNvPicPr>
            <a:picLocks noChangeAspect="1" noChangeArrowheads="1"/>
          </p:cNvPicPr>
          <p:nvPr/>
        </p:nvPicPr>
        <p:blipFill>
          <a:blip r:embed="rId5"/>
          <a:srcRect/>
          <a:stretch>
            <a:fillRect/>
          </a:stretch>
        </p:blipFill>
        <p:spPr bwMode="auto">
          <a:xfrm>
            <a:off x="7150099" y="1943100"/>
            <a:ext cx="5041901" cy="1973263"/>
          </a:xfrm>
          <a:prstGeom prst="rect">
            <a:avLst/>
          </a:prstGeom>
          <a:noFill/>
        </p:spPr>
      </p:pic>
      <p:pic>
        <p:nvPicPr>
          <p:cNvPr id="2054" name="Picture 6" descr="C:\Users\gép\Google Drive\images (5).jpg"/>
          <p:cNvPicPr>
            <a:picLocks noChangeAspect="1" noChangeArrowheads="1"/>
          </p:cNvPicPr>
          <p:nvPr/>
        </p:nvPicPr>
        <p:blipFill>
          <a:blip r:embed="rId6"/>
          <a:srcRect/>
          <a:stretch>
            <a:fillRect/>
          </a:stretch>
        </p:blipFill>
        <p:spPr bwMode="auto">
          <a:xfrm>
            <a:off x="4629150" y="5067300"/>
            <a:ext cx="2552700" cy="1790700"/>
          </a:xfrm>
          <a:prstGeom prst="rect">
            <a:avLst/>
          </a:prstGeom>
          <a:noFill/>
        </p:spPr>
      </p:pic>
      <p:pic>
        <p:nvPicPr>
          <p:cNvPr id="2055" name="Picture 7" descr="C:\Users\gép\Google Drive\images (6).jpg"/>
          <p:cNvPicPr>
            <a:picLocks noChangeAspect="1" noChangeArrowheads="1"/>
          </p:cNvPicPr>
          <p:nvPr/>
        </p:nvPicPr>
        <p:blipFill>
          <a:blip r:embed="rId7"/>
          <a:srcRect/>
          <a:stretch>
            <a:fillRect/>
          </a:stretch>
        </p:blipFill>
        <p:spPr bwMode="auto">
          <a:xfrm>
            <a:off x="4646613" y="3670300"/>
            <a:ext cx="2528887" cy="1490573"/>
          </a:xfrm>
          <a:prstGeom prst="rect">
            <a:avLst/>
          </a:prstGeom>
          <a:noFill/>
        </p:spPr>
      </p:pic>
      <p:pic>
        <p:nvPicPr>
          <p:cNvPr id="2056" name="Picture 8" descr="C:\Users\gép\Google Drive\images (7).jpg"/>
          <p:cNvPicPr>
            <a:picLocks noChangeAspect="1" noChangeArrowheads="1"/>
          </p:cNvPicPr>
          <p:nvPr/>
        </p:nvPicPr>
        <p:blipFill>
          <a:blip r:embed="rId8"/>
          <a:srcRect/>
          <a:stretch>
            <a:fillRect/>
          </a:stretch>
        </p:blipFill>
        <p:spPr bwMode="auto">
          <a:xfrm>
            <a:off x="5041900" y="1938338"/>
            <a:ext cx="2112962" cy="1808162"/>
          </a:xfrm>
          <a:prstGeom prst="rect">
            <a:avLst/>
          </a:prstGeom>
          <a:noFill/>
        </p:spPr>
      </p:pic>
      <p:pic>
        <p:nvPicPr>
          <p:cNvPr id="2057" name="Picture 9" descr="C:\Users\gép\Google Drive\strandos-langos1.jpg"/>
          <p:cNvPicPr>
            <a:picLocks noChangeAspect="1" noChangeArrowheads="1"/>
          </p:cNvPicPr>
          <p:nvPr/>
        </p:nvPicPr>
        <p:blipFill>
          <a:blip r:embed="rId9" cstate="print"/>
          <a:srcRect/>
          <a:stretch>
            <a:fillRect/>
          </a:stretch>
        </p:blipFill>
        <p:spPr bwMode="auto">
          <a:xfrm>
            <a:off x="2597235" y="1953826"/>
            <a:ext cx="2482765" cy="1729173"/>
          </a:xfrm>
          <a:prstGeom prst="rect">
            <a:avLst/>
          </a:prstGeom>
          <a:noFill/>
        </p:spPr>
      </p:pic>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4700" y="187325"/>
            <a:ext cx="10515600" cy="1325563"/>
          </a:xfrm>
        </p:spPr>
        <p:txBody>
          <a:bodyPr/>
          <a:lstStyle/>
          <a:p>
            <a:pPr algn="ctr"/>
            <a:r>
              <a:rPr lang="en-US" b="1" i="1" dirty="0">
                <a:latin typeface="Arial" pitchFamily="34" charset="0"/>
                <a:cs typeface="Arial" pitchFamily="34" charset="0"/>
              </a:rPr>
              <a:t>This</a:t>
            </a:r>
            <a:r>
              <a:rPr lang="hu-HU" b="1" i="1" dirty="0">
                <a:latin typeface="Arial" pitchFamily="34" charset="0"/>
                <a:cs typeface="Arial" pitchFamily="34" charset="0"/>
              </a:rPr>
              <a:t> is </a:t>
            </a:r>
            <a:r>
              <a:rPr lang="en-US" b="1" i="1" dirty="0" err="1">
                <a:latin typeface="Arial" pitchFamily="34" charset="0"/>
                <a:cs typeface="Arial" pitchFamily="34" charset="0"/>
              </a:rPr>
              <a:t>Hortobágy</a:t>
            </a:r>
            <a:r>
              <a:rPr lang="en-US" b="1" i="1" dirty="0">
                <a:latin typeface="Arial" pitchFamily="34" charset="0"/>
                <a:cs typeface="Arial" pitchFamily="34" charset="0"/>
              </a:rPr>
              <a:t> National Park</a:t>
            </a:r>
            <a:r>
              <a:rPr lang="hu-HU" b="1" i="1" dirty="0">
                <a:latin typeface="Arial" pitchFamily="34" charset="0"/>
                <a:cs typeface="Arial" pitchFamily="34" charset="0"/>
              </a:rPr>
              <a:t>, </a:t>
            </a:r>
            <a:r>
              <a:rPr lang="hu-HU" b="1" i="1" dirty="0" err="1">
                <a:latin typeface="Arial" pitchFamily="34" charset="0"/>
                <a:cs typeface="Arial" pitchFamily="34" charset="0"/>
              </a:rPr>
              <a:t>it</a:t>
            </a:r>
            <a:r>
              <a:rPr lang="en-US" b="1" i="1" dirty="0">
                <a:latin typeface="Arial" pitchFamily="34" charset="0"/>
                <a:cs typeface="Arial" pitchFamily="34" charset="0"/>
              </a:rPr>
              <a:t> is part of the WORLD HERITAGE</a:t>
            </a:r>
            <a:endParaRPr lang="hu-HU" b="1" i="1" dirty="0">
              <a:latin typeface="Arial" pitchFamily="34" charset="0"/>
              <a:cs typeface="Arial" pitchFamily="34" charset="0"/>
            </a:endParaRPr>
          </a:p>
        </p:txBody>
      </p:sp>
      <p:pic>
        <p:nvPicPr>
          <p:cNvPr id="3074" name="Picture 2" descr="C:\Users\gép\Google Drive\letöltés (5).jpg"/>
          <p:cNvPicPr>
            <a:picLocks noGrp="1" noChangeAspect="1" noChangeArrowheads="1"/>
          </p:cNvPicPr>
          <p:nvPr>
            <p:ph idx="1"/>
          </p:nvPr>
        </p:nvPicPr>
        <p:blipFill>
          <a:blip r:embed="rId2"/>
          <a:srcRect/>
          <a:stretch>
            <a:fillRect/>
          </a:stretch>
        </p:blipFill>
        <p:spPr bwMode="auto">
          <a:xfrm>
            <a:off x="-1" y="4165600"/>
            <a:ext cx="4562492" cy="2692400"/>
          </a:xfrm>
          <a:prstGeom prst="rect">
            <a:avLst/>
          </a:prstGeom>
          <a:noFill/>
        </p:spPr>
      </p:pic>
      <p:pic>
        <p:nvPicPr>
          <p:cNvPr id="3075" name="Picture 3" descr="C:\Users\gép\Google Drive\images (8).jpg"/>
          <p:cNvPicPr>
            <a:picLocks noChangeAspect="1" noChangeArrowheads="1"/>
          </p:cNvPicPr>
          <p:nvPr/>
        </p:nvPicPr>
        <p:blipFill>
          <a:blip r:embed="rId3"/>
          <a:srcRect/>
          <a:stretch>
            <a:fillRect/>
          </a:stretch>
        </p:blipFill>
        <p:spPr bwMode="auto">
          <a:xfrm>
            <a:off x="7810501" y="4203700"/>
            <a:ext cx="4381500" cy="2654300"/>
          </a:xfrm>
          <a:prstGeom prst="rect">
            <a:avLst/>
          </a:prstGeom>
          <a:noFill/>
        </p:spPr>
      </p:pic>
      <p:pic>
        <p:nvPicPr>
          <p:cNvPr id="3076" name="Picture 4" descr="C:\Users\gép\Google Drive\images (9).jpg"/>
          <p:cNvPicPr>
            <a:picLocks noChangeAspect="1" noChangeArrowheads="1"/>
          </p:cNvPicPr>
          <p:nvPr/>
        </p:nvPicPr>
        <p:blipFill>
          <a:blip r:embed="rId4"/>
          <a:srcRect/>
          <a:stretch>
            <a:fillRect/>
          </a:stretch>
        </p:blipFill>
        <p:spPr bwMode="auto">
          <a:xfrm>
            <a:off x="4546601" y="4191000"/>
            <a:ext cx="3262312" cy="2667001"/>
          </a:xfrm>
          <a:prstGeom prst="rect">
            <a:avLst/>
          </a:prstGeom>
          <a:noFill/>
        </p:spPr>
      </p:pic>
      <p:pic>
        <p:nvPicPr>
          <p:cNvPr id="3077" name="Picture 5" descr="C:\Users\gép\Google Drive\letöltés.png"/>
          <p:cNvPicPr>
            <a:picLocks noChangeAspect="1" noChangeArrowheads="1"/>
          </p:cNvPicPr>
          <p:nvPr/>
        </p:nvPicPr>
        <p:blipFill>
          <a:blip r:embed="rId5"/>
          <a:srcRect/>
          <a:stretch>
            <a:fillRect/>
          </a:stretch>
        </p:blipFill>
        <p:spPr bwMode="auto">
          <a:xfrm>
            <a:off x="8763001" y="1727200"/>
            <a:ext cx="3429000" cy="2489200"/>
          </a:xfrm>
          <a:prstGeom prst="rect">
            <a:avLst/>
          </a:prstGeom>
          <a:noFill/>
        </p:spPr>
      </p:pic>
      <p:pic>
        <p:nvPicPr>
          <p:cNvPr id="3078" name="Picture 6" descr="C:\Users\gép\Google Drive\letöltés.jpg"/>
          <p:cNvPicPr>
            <a:picLocks noChangeAspect="1" noChangeArrowheads="1"/>
          </p:cNvPicPr>
          <p:nvPr/>
        </p:nvPicPr>
        <p:blipFill>
          <a:blip r:embed="rId6"/>
          <a:srcRect/>
          <a:stretch>
            <a:fillRect/>
          </a:stretch>
        </p:blipFill>
        <p:spPr bwMode="auto">
          <a:xfrm>
            <a:off x="3911600" y="1688408"/>
            <a:ext cx="4838700" cy="2502592"/>
          </a:xfrm>
          <a:prstGeom prst="rect">
            <a:avLst/>
          </a:prstGeom>
          <a:noFill/>
        </p:spPr>
      </p:pic>
      <p:pic>
        <p:nvPicPr>
          <p:cNvPr id="3079" name="Picture 7" descr="C:\Users\gép\Google Drive\letöltés (1).jpg"/>
          <p:cNvPicPr>
            <a:picLocks noChangeAspect="1" noChangeArrowheads="1"/>
          </p:cNvPicPr>
          <p:nvPr/>
        </p:nvPicPr>
        <p:blipFill>
          <a:blip r:embed="rId7"/>
          <a:srcRect/>
          <a:stretch>
            <a:fillRect/>
          </a:stretch>
        </p:blipFill>
        <p:spPr bwMode="auto">
          <a:xfrm>
            <a:off x="0" y="1707812"/>
            <a:ext cx="3937000" cy="2485057"/>
          </a:xfrm>
          <a:prstGeom prst="rect">
            <a:avLst/>
          </a:prstGeom>
          <a:noFill/>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9FA4691-29F2-4079-998C-CFE99611B69A}"/>
              </a:ext>
            </a:extLst>
          </p:cNvPr>
          <p:cNvSpPr>
            <a:spLocks noGrp="1"/>
          </p:cNvSpPr>
          <p:nvPr>
            <p:ph type="title"/>
          </p:nvPr>
        </p:nvSpPr>
        <p:spPr>
          <a:xfrm>
            <a:off x="2801075" y="393539"/>
            <a:ext cx="6585995" cy="1339883"/>
          </a:xfrm>
        </p:spPr>
        <p:txBody>
          <a:bodyPr>
            <a:normAutofit/>
          </a:bodyPr>
          <a:lstStyle/>
          <a:p>
            <a:pPr algn="ctr"/>
            <a:r>
              <a:rPr lang="hu-HU" sz="7200" dirty="0"/>
              <a:t>The </a:t>
            </a:r>
            <a:r>
              <a:rPr lang="hu-HU" sz="7200" dirty="0" err="1"/>
              <a:t>Parliament</a:t>
            </a:r>
            <a:r>
              <a:rPr lang="hu-HU" sz="7200" dirty="0"/>
              <a:t> </a:t>
            </a:r>
          </a:p>
        </p:txBody>
      </p:sp>
      <p:sp>
        <p:nvSpPr>
          <p:cNvPr id="3" name="Tartalom helye 2">
            <a:extLst>
              <a:ext uri="{FF2B5EF4-FFF2-40B4-BE49-F238E27FC236}">
                <a16:creationId xmlns:a16="http://schemas.microsoft.com/office/drawing/2014/main" id="{59F053A7-2043-4D92-948B-AD80A07C74A6}"/>
              </a:ext>
            </a:extLst>
          </p:cNvPr>
          <p:cNvSpPr>
            <a:spLocks noGrp="1"/>
          </p:cNvSpPr>
          <p:nvPr>
            <p:ph idx="1"/>
          </p:nvPr>
        </p:nvSpPr>
        <p:spPr>
          <a:xfrm>
            <a:off x="7874194" y="1885340"/>
            <a:ext cx="4493652" cy="4858360"/>
          </a:xfrm>
        </p:spPr>
        <p:txBody>
          <a:bodyPr>
            <a:normAutofit fontScale="92500"/>
          </a:bodyPr>
          <a:lstStyle/>
          <a:p>
            <a:r>
              <a:rPr lang="hu-HU" sz="3600" dirty="0"/>
              <a:t>Year of </a:t>
            </a:r>
            <a:r>
              <a:rPr lang="hu-HU" sz="3600" dirty="0" err="1"/>
              <a:t>construction</a:t>
            </a:r>
            <a:r>
              <a:rPr lang="hu-HU" sz="3600" dirty="0"/>
              <a:t>: 1885-1904</a:t>
            </a:r>
          </a:p>
          <a:p>
            <a:r>
              <a:rPr lang="hu-HU" sz="3600" dirty="0" err="1"/>
              <a:t>construction</a:t>
            </a:r>
            <a:r>
              <a:rPr lang="hu-HU" sz="3600" dirty="0"/>
              <a:t> </a:t>
            </a:r>
            <a:r>
              <a:rPr lang="hu-HU" sz="3600" dirty="0" err="1"/>
              <a:t>style</a:t>
            </a:r>
            <a:r>
              <a:rPr lang="hu-HU" sz="3600" dirty="0"/>
              <a:t>: </a:t>
            </a:r>
            <a:r>
              <a:rPr lang="hu-HU" sz="3600" dirty="0" err="1"/>
              <a:t>Gothic</a:t>
            </a:r>
            <a:r>
              <a:rPr lang="hu-HU" sz="3600" dirty="0"/>
              <a:t> </a:t>
            </a:r>
            <a:r>
              <a:rPr lang="hu-HU" sz="3600" dirty="0" err="1"/>
              <a:t>Revival</a:t>
            </a:r>
            <a:r>
              <a:rPr lang="hu-HU" sz="3600" dirty="0"/>
              <a:t> , </a:t>
            </a:r>
            <a:r>
              <a:rPr lang="hu-HU" sz="3600" dirty="0" err="1"/>
              <a:t>eclectic</a:t>
            </a:r>
            <a:endParaRPr lang="hu-HU" sz="3600" dirty="0"/>
          </a:p>
          <a:p>
            <a:r>
              <a:rPr lang="hu-HU" sz="3600" dirty="0" err="1"/>
              <a:t>Architect</a:t>
            </a:r>
            <a:r>
              <a:rPr lang="hu-HU" sz="3600" dirty="0"/>
              <a:t>: Steindl Imre</a:t>
            </a:r>
          </a:p>
          <a:p>
            <a:r>
              <a:rPr lang="hu-HU" sz="3600" dirty="0" err="1"/>
              <a:t>Construction</a:t>
            </a:r>
            <a:r>
              <a:rPr lang="hu-HU" sz="3600" dirty="0"/>
              <a:t> cost: 38.000.000 </a:t>
            </a:r>
            <a:r>
              <a:rPr lang="hu-HU" sz="3600" dirty="0" err="1"/>
              <a:t>Austro-Hungarian</a:t>
            </a:r>
            <a:r>
              <a:rPr lang="hu-HU" sz="3600" dirty="0"/>
              <a:t> </a:t>
            </a:r>
            <a:r>
              <a:rPr lang="hu-HU" sz="3600" dirty="0" err="1"/>
              <a:t>kroners</a:t>
            </a:r>
            <a:endParaRPr lang="hu-HU" sz="3600" dirty="0"/>
          </a:p>
          <a:p>
            <a:endParaRPr lang="hu-HU" sz="3600" dirty="0"/>
          </a:p>
          <a:p>
            <a:endParaRPr lang="hu-HU" sz="3600" dirty="0"/>
          </a:p>
          <a:p>
            <a:endParaRPr lang="hu-HU" sz="3600" dirty="0"/>
          </a:p>
          <a:p>
            <a:endParaRPr lang="hu-HU" dirty="0"/>
          </a:p>
        </p:txBody>
      </p:sp>
      <p:pic>
        <p:nvPicPr>
          <p:cNvPr id="4098" name="Picture 2" descr="KapcsolÃ³dÃ³ kÃ©p">
            <a:extLst>
              <a:ext uri="{FF2B5EF4-FFF2-40B4-BE49-F238E27FC236}">
                <a16:creationId xmlns:a16="http://schemas.microsoft.com/office/drawing/2014/main" id="{668668E8-8B2F-49C8-B70E-80BB0D63CF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46532"/>
            <a:ext cx="7698348" cy="481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0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down)">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heel(1)">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1)">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heel(1)">
                                      <p:cBhvr>
                                        <p:cTn id="3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0B9BBC9-90EE-46A0-8DF2-6F619D6849DC}"/>
              </a:ext>
            </a:extLst>
          </p:cNvPr>
          <p:cNvSpPr>
            <a:spLocks noGrp="1"/>
          </p:cNvSpPr>
          <p:nvPr>
            <p:ph type="title"/>
          </p:nvPr>
        </p:nvSpPr>
        <p:spPr>
          <a:xfrm>
            <a:off x="406295" y="536623"/>
            <a:ext cx="10515600" cy="1325563"/>
          </a:xfrm>
        </p:spPr>
        <p:txBody>
          <a:bodyPr>
            <a:normAutofit fontScale="90000"/>
          </a:bodyPr>
          <a:lstStyle/>
          <a:p>
            <a:pPr algn="just"/>
            <a:r>
              <a:rPr lang="hu-HU" b="1" dirty="0">
                <a:latin typeface="Arial" pitchFamily="34" charset="0"/>
                <a:cs typeface="Arial" pitchFamily="34" charset="0"/>
              </a:rPr>
              <a:t>The </a:t>
            </a:r>
            <a:r>
              <a:rPr lang="hu-HU" b="1" dirty="0" err="1">
                <a:latin typeface="Arial" pitchFamily="34" charset="0"/>
                <a:cs typeface="Arial" pitchFamily="34" charset="0"/>
              </a:rPr>
              <a:t>Hungarian</a:t>
            </a:r>
            <a:r>
              <a:rPr lang="hu-HU" b="1" dirty="0">
                <a:latin typeface="Arial" pitchFamily="34" charset="0"/>
                <a:cs typeface="Arial" pitchFamily="34" charset="0"/>
              </a:rPr>
              <a:t> </a:t>
            </a:r>
            <a:r>
              <a:rPr lang="hu-HU" b="1" dirty="0" err="1">
                <a:latin typeface="Arial" pitchFamily="34" charset="0"/>
                <a:cs typeface="Arial" pitchFamily="34" charset="0"/>
              </a:rPr>
              <a:t>flag</a:t>
            </a:r>
            <a:r>
              <a:rPr lang="hu-HU" b="1" dirty="0">
                <a:latin typeface="Arial" pitchFamily="34" charset="0"/>
                <a:cs typeface="Arial" pitchFamily="34" charset="0"/>
              </a:rPr>
              <a:t> has got 3 </a:t>
            </a:r>
            <a:r>
              <a:rPr lang="hu-HU" b="1" dirty="0" err="1">
                <a:latin typeface="Arial" pitchFamily="34" charset="0"/>
                <a:cs typeface="Arial" pitchFamily="34" charset="0"/>
              </a:rPr>
              <a:t>parts</a:t>
            </a:r>
            <a:r>
              <a:rPr lang="hu-HU" b="1" dirty="0">
                <a:latin typeface="Arial" pitchFamily="34" charset="0"/>
                <a:cs typeface="Arial" pitchFamily="34" charset="0"/>
              </a:rPr>
              <a:t>: </a:t>
            </a:r>
            <a:r>
              <a:rPr lang="hu-HU" b="1" dirty="0" err="1">
                <a:latin typeface="Arial" pitchFamily="34" charset="0"/>
                <a:cs typeface="Arial" pitchFamily="34" charset="0"/>
              </a:rPr>
              <a:t>red</a:t>
            </a:r>
            <a:r>
              <a:rPr lang="hu-HU" b="1" dirty="0">
                <a:latin typeface="Arial" pitchFamily="34" charset="0"/>
                <a:cs typeface="Arial" pitchFamily="34" charset="0"/>
              </a:rPr>
              <a:t>, </a:t>
            </a:r>
            <a:r>
              <a:rPr lang="hu-HU" b="1" dirty="0" err="1">
                <a:latin typeface="Arial" pitchFamily="34" charset="0"/>
                <a:cs typeface="Arial" pitchFamily="34" charset="0"/>
              </a:rPr>
              <a:t>white</a:t>
            </a:r>
            <a:r>
              <a:rPr lang="hu-HU" b="1" dirty="0">
                <a:latin typeface="Arial" pitchFamily="34" charset="0"/>
                <a:cs typeface="Arial" pitchFamily="34" charset="0"/>
              </a:rPr>
              <a:t> and </a:t>
            </a:r>
            <a:r>
              <a:rPr lang="hu-HU" b="1" dirty="0" err="1">
                <a:latin typeface="Arial" pitchFamily="34" charset="0"/>
                <a:cs typeface="Arial" pitchFamily="34" charset="0"/>
              </a:rPr>
              <a:t>green</a:t>
            </a:r>
            <a:r>
              <a:rPr lang="hu-HU" b="1" dirty="0">
                <a:latin typeface="Arial" pitchFamily="34" charset="0"/>
                <a:cs typeface="Arial" pitchFamily="34" charset="0"/>
              </a:rPr>
              <a:t>. </a:t>
            </a:r>
            <a:r>
              <a:rPr lang="hu-HU" b="1" dirty="0" err="1">
                <a:latin typeface="Arial" pitchFamily="34" charset="0"/>
                <a:cs typeface="Arial" pitchFamily="34" charset="0"/>
              </a:rPr>
              <a:t>They</a:t>
            </a:r>
            <a:r>
              <a:rPr lang="hu-HU" b="1" dirty="0">
                <a:latin typeface="Arial" pitchFamily="34" charset="0"/>
                <a:cs typeface="Arial" pitchFamily="34" charset="0"/>
              </a:rPr>
              <a:t> </a:t>
            </a:r>
            <a:r>
              <a:rPr lang="hu-HU" b="1" dirty="0" err="1">
                <a:latin typeface="Arial" pitchFamily="34" charset="0"/>
                <a:cs typeface="Arial" pitchFamily="34" charset="0"/>
              </a:rPr>
              <a:t>have</a:t>
            </a:r>
            <a:r>
              <a:rPr lang="hu-HU" b="1" dirty="0">
                <a:latin typeface="Arial" pitchFamily="34" charset="0"/>
                <a:cs typeface="Arial" pitchFamily="34" charset="0"/>
              </a:rPr>
              <a:t> </a:t>
            </a:r>
            <a:r>
              <a:rPr lang="hu-HU" b="1" dirty="0" err="1">
                <a:latin typeface="Arial" pitchFamily="34" charset="0"/>
                <a:cs typeface="Arial" pitchFamily="34" charset="0"/>
              </a:rPr>
              <a:t>important</a:t>
            </a:r>
            <a:r>
              <a:rPr lang="hu-HU" b="1" dirty="0">
                <a:latin typeface="Arial" pitchFamily="34" charset="0"/>
                <a:cs typeface="Arial" pitchFamily="34" charset="0"/>
              </a:rPr>
              <a:t> </a:t>
            </a:r>
            <a:r>
              <a:rPr lang="hu-HU" b="1" dirty="0" err="1">
                <a:latin typeface="Arial" pitchFamily="34" charset="0"/>
                <a:cs typeface="Arial" pitchFamily="34" charset="0"/>
              </a:rPr>
              <a:t>meanings</a:t>
            </a:r>
            <a:r>
              <a:rPr lang="hu-HU" b="1" dirty="0">
                <a:latin typeface="Arial" pitchFamily="34" charset="0"/>
                <a:cs typeface="Arial" pitchFamily="34" charset="0"/>
              </a:rPr>
              <a:t>:</a:t>
            </a:r>
          </a:p>
        </p:txBody>
      </p:sp>
      <p:sp>
        <p:nvSpPr>
          <p:cNvPr id="3" name="Tartalom helye 2">
            <a:extLst>
              <a:ext uri="{FF2B5EF4-FFF2-40B4-BE49-F238E27FC236}">
                <a16:creationId xmlns:a16="http://schemas.microsoft.com/office/drawing/2014/main" id="{F2B6B092-34F8-4639-B196-A927357027F4}"/>
              </a:ext>
            </a:extLst>
          </p:cNvPr>
          <p:cNvSpPr>
            <a:spLocks noGrp="1"/>
          </p:cNvSpPr>
          <p:nvPr>
            <p:ph idx="1"/>
          </p:nvPr>
        </p:nvSpPr>
        <p:spPr>
          <a:xfrm>
            <a:off x="5977967" y="2743650"/>
            <a:ext cx="4254067" cy="3316532"/>
          </a:xfrm>
        </p:spPr>
        <p:txBody>
          <a:bodyPr>
            <a:normAutofit/>
          </a:bodyPr>
          <a:lstStyle/>
          <a:p>
            <a:r>
              <a:rPr lang="hu-HU" sz="6600" i="1" u="sng" dirty="0" err="1">
                <a:solidFill>
                  <a:srgbClr val="FF0000"/>
                </a:solidFill>
              </a:rPr>
              <a:t>Power</a:t>
            </a:r>
            <a:r>
              <a:rPr lang="hu-HU" sz="6600" i="1" u="sng" dirty="0">
                <a:solidFill>
                  <a:srgbClr val="FF0000"/>
                </a:solidFill>
              </a:rPr>
              <a:t> </a:t>
            </a:r>
          </a:p>
          <a:p>
            <a:r>
              <a:rPr lang="hu-HU" sz="6600" b="1" i="1" u="sng" dirty="0" err="1">
                <a:solidFill>
                  <a:schemeClr val="bg2">
                    <a:lumMod val="75000"/>
                  </a:schemeClr>
                </a:solidFill>
              </a:rPr>
              <a:t>Truth</a:t>
            </a:r>
            <a:endParaRPr lang="hu-HU" sz="6600" b="1" i="1" u="sng" dirty="0">
              <a:solidFill>
                <a:schemeClr val="bg2">
                  <a:lumMod val="75000"/>
                </a:schemeClr>
              </a:solidFill>
            </a:endParaRPr>
          </a:p>
          <a:p>
            <a:r>
              <a:rPr lang="hu-HU" sz="6600" b="1" i="1" u="sng" dirty="0" err="1">
                <a:solidFill>
                  <a:srgbClr val="00B050"/>
                </a:solidFill>
              </a:rPr>
              <a:t>Hope</a:t>
            </a:r>
            <a:endParaRPr lang="hu-HU" sz="6600" b="1" i="1" u="sng" dirty="0">
              <a:solidFill>
                <a:srgbClr val="00B050"/>
              </a:solidFill>
            </a:endParaRPr>
          </a:p>
        </p:txBody>
      </p:sp>
      <p:pic>
        <p:nvPicPr>
          <p:cNvPr id="4" name="Picture 2" descr="KÃ©ptalÃ¡lat a kÃ¶vetkezÅre: âhungary flag hdâ">
            <a:extLst>
              <a:ext uri="{FF2B5EF4-FFF2-40B4-BE49-F238E27FC236}">
                <a16:creationId xmlns:a16="http://schemas.microsoft.com/office/drawing/2014/main" id="{5C664DBE-E4FE-41DD-BC32-8B0CA11B7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96" y="2743650"/>
            <a:ext cx="5097096" cy="324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17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3">
                                            <p:txEl>
                                              <p:pRg st="0" end="0"/>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3">
                                            <p:txEl>
                                              <p:pRg st="1" end="1"/>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i="1" dirty="0">
                <a:latin typeface="Arial" pitchFamily="34" charset="0"/>
                <a:cs typeface="Arial" pitchFamily="34" charset="0"/>
              </a:rPr>
              <a:t>St. </a:t>
            </a:r>
            <a:r>
              <a:rPr lang="hu-HU" b="1" i="1" dirty="0" err="1">
                <a:latin typeface="Arial" pitchFamily="34" charset="0"/>
                <a:cs typeface="Arial" pitchFamily="34" charset="0"/>
              </a:rPr>
              <a:t>Stephen's</a:t>
            </a:r>
            <a:r>
              <a:rPr lang="hu-HU" b="1" i="1" dirty="0">
                <a:latin typeface="Arial" pitchFamily="34" charset="0"/>
                <a:cs typeface="Arial" pitchFamily="34" charset="0"/>
              </a:rPr>
              <a:t> </a:t>
            </a:r>
            <a:r>
              <a:rPr lang="hu-HU" b="1" i="1" dirty="0" err="1">
                <a:latin typeface="Arial" pitchFamily="34" charset="0"/>
                <a:cs typeface="Arial" pitchFamily="34" charset="0"/>
              </a:rPr>
              <a:t>Basilica</a:t>
            </a:r>
            <a:r>
              <a:rPr lang="hu-HU" b="1" i="1" dirty="0">
                <a:latin typeface="Arial" pitchFamily="34" charset="0"/>
                <a:cs typeface="Arial" pitchFamily="34" charset="0"/>
              </a:rPr>
              <a:t> </a:t>
            </a:r>
            <a:r>
              <a:rPr lang="hu-HU" b="1" i="1" dirty="0" err="1">
                <a:latin typeface="Arial" pitchFamily="34" charset="0"/>
                <a:cs typeface="Arial" pitchFamily="34" charset="0"/>
              </a:rPr>
              <a:t>in</a:t>
            </a:r>
            <a:r>
              <a:rPr lang="hu-HU" b="1" i="1" dirty="0">
                <a:latin typeface="Arial" pitchFamily="34" charset="0"/>
                <a:cs typeface="Arial" pitchFamily="34" charset="0"/>
              </a:rPr>
              <a:t> Budapest</a:t>
            </a:r>
          </a:p>
        </p:txBody>
      </p:sp>
      <p:pic>
        <p:nvPicPr>
          <p:cNvPr id="4098" name="Picture 2" descr="C:\Users\gép\Google Drive\letöltés (2).jpg"/>
          <p:cNvPicPr>
            <a:picLocks noChangeAspect="1" noChangeArrowheads="1"/>
          </p:cNvPicPr>
          <p:nvPr/>
        </p:nvPicPr>
        <p:blipFill>
          <a:blip r:embed="rId2"/>
          <a:srcRect/>
          <a:stretch>
            <a:fillRect/>
          </a:stretch>
        </p:blipFill>
        <p:spPr bwMode="auto">
          <a:xfrm>
            <a:off x="3568700" y="4178300"/>
            <a:ext cx="5275659" cy="2679700"/>
          </a:xfrm>
          <a:prstGeom prst="rect">
            <a:avLst/>
          </a:prstGeom>
          <a:noFill/>
        </p:spPr>
      </p:pic>
      <p:pic>
        <p:nvPicPr>
          <p:cNvPr id="4099" name="Picture 3" descr="C:\Users\gép\Google Drive\letöltés (3).jpg"/>
          <p:cNvPicPr>
            <a:picLocks noChangeAspect="1" noChangeArrowheads="1"/>
          </p:cNvPicPr>
          <p:nvPr/>
        </p:nvPicPr>
        <p:blipFill>
          <a:blip r:embed="rId3"/>
          <a:srcRect/>
          <a:stretch>
            <a:fillRect/>
          </a:stretch>
        </p:blipFill>
        <p:spPr bwMode="auto">
          <a:xfrm>
            <a:off x="8826501" y="1536701"/>
            <a:ext cx="3365500" cy="5321300"/>
          </a:xfrm>
          <a:prstGeom prst="rect">
            <a:avLst/>
          </a:prstGeom>
          <a:noFill/>
        </p:spPr>
      </p:pic>
      <p:pic>
        <p:nvPicPr>
          <p:cNvPr id="4100" name="Picture 4" descr="C:\Users\gép\Google Drive\images.jpg"/>
          <p:cNvPicPr>
            <a:picLocks noChangeAspect="1" noChangeArrowheads="1"/>
          </p:cNvPicPr>
          <p:nvPr/>
        </p:nvPicPr>
        <p:blipFill>
          <a:blip r:embed="rId4"/>
          <a:srcRect/>
          <a:stretch>
            <a:fillRect/>
          </a:stretch>
        </p:blipFill>
        <p:spPr bwMode="auto">
          <a:xfrm>
            <a:off x="0" y="3213100"/>
            <a:ext cx="3543300" cy="3644901"/>
          </a:xfrm>
          <a:prstGeom prst="rect">
            <a:avLst/>
          </a:prstGeom>
          <a:noFill/>
        </p:spPr>
      </p:pic>
      <p:pic>
        <p:nvPicPr>
          <p:cNvPr id="4101" name="Picture 5" descr="C:\Users\gép\Google Drive\images (1).jpg"/>
          <p:cNvPicPr>
            <a:picLocks noChangeAspect="1" noChangeArrowheads="1"/>
          </p:cNvPicPr>
          <p:nvPr/>
        </p:nvPicPr>
        <p:blipFill>
          <a:blip r:embed="rId5"/>
          <a:srcRect/>
          <a:stretch>
            <a:fillRect/>
          </a:stretch>
        </p:blipFill>
        <p:spPr bwMode="auto">
          <a:xfrm>
            <a:off x="5308600" y="1498600"/>
            <a:ext cx="3519487" cy="2649537"/>
          </a:xfrm>
          <a:prstGeom prst="rect">
            <a:avLst/>
          </a:prstGeom>
          <a:noFill/>
        </p:spPr>
      </p:pic>
      <p:pic>
        <p:nvPicPr>
          <p:cNvPr id="4102" name="Picture 6" descr="C:\Users\gép\Google Drive\images (2).jpg"/>
          <p:cNvPicPr>
            <a:picLocks noChangeAspect="1" noChangeArrowheads="1"/>
          </p:cNvPicPr>
          <p:nvPr/>
        </p:nvPicPr>
        <p:blipFill>
          <a:blip r:embed="rId6"/>
          <a:srcRect/>
          <a:stretch>
            <a:fillRect/>
          </a:stretch>
        </p:blipFill>
        <p:spPr bwMode="auto">
          <a:xfrm>
            <a:off x="3556000" y="2438400"/>
            <a:ext cx="1778001" cy="1735137"/>
          </a:xfrm>
          <a:prstGeom prst="rect">
            <a:avLst/>
          </a:prstGeom>
          <a:noFill/>
        </p:spPr>
      </p:pic>
      <p:pic>
        <p:nvPicPr>
          <p:cNvPr id="4103" name="Picture 7" descr="C:\Users\gép\Google Drive\images (3).jpg"/>
          <p:cNvPicPr>
            <a:picLocks noChangeAspect="1" noChangeArrowheads="1"/>
          </p:cNvPicPr>
          <p:nvPr/>
        </p:nvPicPr>
        <p:blipFill>
          <a:blip r:embed="rId7"/>
          <a:srcRect/>
          <a:stretch>
            <a:fillRect/>
          </a:stretch>
        </p:blipFill>
        <p:spPr bwMode="auto">
          <a:xfrm>
            <a:off x="0" y="1534841"/>
            <a:ext cx="3530600" cy="1678259"/>
          </a:xfrm>
          <a:prstGeom prst="rect">
            <a:avLst/>
          </a:prstGeom>
          <a:noFill/>
        </p:spPr>
      </p:pic>
      <p:pic>
        <p:nvPicPr>
          <p:cNvPr id="4104" name="Picture 8" descr="C:\Users\gép\Google Drive\images (4).jpg"/>
          <p:cNvPicPr>
            <a:picLocks noChangeAspect="1" noChangeArrowheads="1"/>
          </p:cNvPicPr>
          <p:nvPr/>
        </p:nvPicPr>
        <p:blipFill>
          <a:blip r:embed="rId8"/>
          <a:srcRect/>
          <a:stretch>
            <a:fillRect/>
          </a:stretch>
        </p:blipFill>
        <p:spPr bwMode="auto">
          <a:xfrm>
            <a:off x="3533320" y="1536700"/>
            <a:ext cx="1775280" cy="914400"/>
          </a:xfrm>
          <a:prstGeom prst="rect">
            <a:avLst/>
          </a:prstGeom>
          <a:noFill/>
        </p:spPr>
      </p:pic>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6600" i="1" dirty="0">
                <a:latin typeface="Arial" pitchFamily="34" charset="0"/>
                <a:cs typeface="Arial" pitchFamily="34" charset="0"/>
              </a:rPr>
              <a:t>Budapest </a:t>
            </a:r>
            <a:r>
              <a:rPr lang="hu-HU" sz="6600" i="1" dirty="0" err="1">
                <a:latin typeface="Arial" pitchFamily="34" charset="0"/>
                <a:cs typeface="Arial" pitchFamily="34" charset="0"/>
              </a:rPr>
              <a:t>Eye</a:t>
            </a:r>
            <a:endParaRPr lang="hu-HU" sz="6600" i="1" dirty="0">
              <a:latin typeface="Arial" pitchFamily="34" charset="0"/>
              <a:cs typeface="Arial" pitchFamily="34" charset="0"/>
            </a:endParaRPr>
          </a:p>
        </p:txBody>
      </p:sp>
      <p:pic>
        <p:nvPicPr>
          <p:cNvPr id="5122" name="Picture 2" descr="C:\Users\gép\Google Drive\sziget-eye.jpg"/>
          <p:cNvPicPr>
            <a:picLocks noGrp="1" noChangeAspect="1" noChangeArrowheads="1"/>
          </p:cNvPicPr>
          <p:nvPr>
            <p:ph idx="1"/>
          </p:nvPr>
        </p:nvPicPr>
        <p:blipFill>
          <a:blip r:embed="rId2"/>
          <a:srcRect/>
          <a:stretch>
            <a:fillRect/>
          </a:stretch>
        </p:blipFill>
        <p:spPr bwMode="auto">
          <a:xfrm>
            <a:off x="0" y="2654300"/>
            <a:ext cx="3268338" cy="4203700"/>
          </a:xfrm>
          <a:prstGeom prst="rect">
            <a:avLst/>
          </a:prstGeom>
          <a:noFill/>
        </p:spPr>
      </p:pic>
      <p:pic>
        <p:nvPicPr>
          <p:cNvPr id="5123" name="Picture 3" descr="C:\Users\gép\Google Drive\images (1).jpg"/>
          <p:cNvPicPr>
            <a:picLocks noChangeAspect="1" noChangeArrowheads="1"/>
          </p:cNvPicPr>
          <p:nvPr/>
        </p:nvPicPr>
        <p:blipFill>
          <a:blip r:embed="rId3"/>
          <a:srcRect/>
          <a:stretch>
            <a:fillRect/>
          </a:stretch>
        </p:blipFill>
        <p:spPr bwMode="auto">
          <a:xfrm>
            <a:off x="6197601" y="2667001"/>
            <a:ext cx="5994400" cy="4191000"/>
          </a:xfrm>
          <a:prstGeom prst="rect">
            <a:avLst/>
          </a:prstGeom>
          <a:noFill/>
        </p:spPr>
      </p:pic>
      <p:pic>
        <p:nvPicPr>
          <p:cNvPr id="5124" name="Picture 4" descr="C:\Users\gép\Google Drive\letöltés (4).jpg"/>
          <p:cNvPicPr>
            <a:picLocks noChangeAspect="1" noChangeArrowheads="1"/>
          </p:cNvPicPr>
          <p:nvPr/>
        </p:nvPicPr>
        <p:blipFill>
          <a:blip r:embed="rId4"/>
          <a:srcRect/>
          <a:stretch>
            <a:fillRect/>
          </a:stretch>
        </p:blipFill>
        <p:spPr bwMode="auto">
          <a:xfrm>
            <a:off x="3276601" y="5096469"/>
            <a:ext cx="2925762" cy="1761531"/>
          </a:xfrm>
          <a:prstGeom prst="rect">
            <a:avLst/>
          </a:prstGeom>
          <a:noFill/>
        </p:spPr>
      </p:pic>
      <p:pic>
        <p:nvPicPr>
          <p:cNvPr id="5125" name="Picture 5" descr="C:\Users\gép\Google Drive\letöltés (5).jpg"/>
          <p:cNvPicPr>
            <a:picLocks noChangeAspect="1" noChangeArrowheads="1"/>
          </p:cNvPicPr>
          <p:nvPr/>
        </p:nvPicPr>
        <p:blipFill>
          <a:blip r:embed="rId5"/>
          <a:srcRect/>
          <a:stretch>
            <a:fillRect/>
          </a:stretch>
        </p:blipFill>
        <p:spPr bwMode="auto">
          <a:xfrm>
            <a:off x="3251201" y="2665266"/>
            <a:ext cx="2963862" cy="2416321"/>
          </a:xfrm>
          <a:prstGeom prst="rect">
            <a:avLst/>
          </a:prstGeom>
          <a:noFill/>
        </p:spPr>
      </p:pic>
    </p:spTree>
  </p:cSld>
  <p:clrMapOvr>
    <a:masterClrMapping/>
  </p:clrMapOvr>
  <p:transition>
    <p:cover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b="1" i="1" dirty="0">
                <a:latin typeface="Arial" pitchFamily="34" charset="0"/>
                <a:cs typeface="Arial" pitchFamily="34" charset="0"/>
              </a:rPr>
              <a:t>This is the Matthias Church in Budapest</a:t>
            </a:r>
            <a:endParaRPr lang="hu-HU" b="1" i="1" dirty="0">
              <a:latin typeface="Arial" pitchFamily="34" charset="0"/>
              <a:cs typeface="Arial" pitchFamily="34" charset="0"/>
            </a:endParaRPr>
          </a:p>
        </p:txBody>
      </p:sp>
      <p:pic>
        <p:nvPicPr>
          <p:cNvPr id="6146" name="Picture 2" descr="C:\Users\gép\Google Drive\letöltés (6).jpg"/>
          <p:cNvPicPr>
            <a:picLocks noChangeAspect="1" noChangeArrowheads="1"/>
          </p:cNvPicPr>
          <p:nvPr/>
        </p:nvPicPr>
        <p:blipFill>
          <a:blip r:embed="rId2"/>
          <a:srcRect/>
          <a:stretch>
            <a:fillRect/>
          </a:stretch>
        </p:blipFill>
        <p:spPr bwMode="auto">
          <a:xfrm>
            <a:off x="0" y="1964801"/>
            <a:ext cx="3390900" cy="4893199"/>
          </a:xfrm>
          <a:prstGeom prst="rect">
            <a:avLst/>
          </a:prstGeom>
          <a:noFill/>
        </p:spPr>
      </p:pic>
      <p:pic>
        <p:nvPicPr>
          <p:cNvPr id="6147" name="Picture 3" descr="C:\Users\gép\Google Drive\letöltés (7).jpg"/>
          <p:cNvPicPr>
            <a:picLocks noChangeAspect="1" noChangeArrowheads="1"/>
          </p:cNvPicPr>
          <p:nvPr/>
        </p:nvPicPr>
        <p:blipFill>
          <a:blip r:embed="rId3"/>
          <a:srcRect/>
          <a:stretch>
            <a:fillRect/>
          </a:stretch>
        </p:blipFill>
        <p:spPr bwMode="auto">
          <a:xfrm>
            <a:off x="3402012" y="3270507"/>
            <a:ext cx="4789488" cy="3587493"/>
          </a:xfrm>
          <a:prstGeom prst="rect">
            <a:avLst/>
          </a:prstGeom>
          <a:noFill/>
        </p:spPr>
      </p:pic>
      <p:pic>
        <p:nvPicPr>
          <p:cNvPr id="6148" name="Picture 4" descr="C:\Users\gép\Google Drive\letöltés (8).jpg"/>
          <p:cNvPicPr>
            <a:picLocks noChangeAspect="1" noChangeArrowheads="1"/>
          </p:cNvPicPr>
          <p:nvPr/>
        </p:nvPicPr>
        <p:blipFill>
          <a:blip r:embed="rId4"/>
          <a:srcRect/>
          <a:stretch>
            <a:fillRect/>
          </a:stretch>
        </p:blipFill>
        <p:spPr bwMode="auto">
          <a:xfrm>
            <a:off x="8191501" y="3289301"/>
            <a:ext cx="4000500" cy="3568700"/>
          </a:xfrm>
          <a:prstGeom prst="rect">
            <a:avLst/>
          </a:prstGeom>
          <a:noFill/>
        </p:spPr>
      </p:pic>
      <p:pic>
        <p:nvPicPr>
          <p:cNvPr id="6149" name="Picture 5" descr="C:\Users\gép\Google Drive\letöltés (9).jpg"/>
          <p:cNvPicPr>
            <a:picLocks noChangeAspect="1" noChangeArrowheads="1"/>
          </p:cNvPicPr>
          <p:nvPr/>
        </p:nvPicPr>
        <p:blipFill>
          <a:blip r:embed="rId5"/>
          <a:srcRect/>
          <a:stretch>
            <a:fillRect/>
          </a:stretch>
        </p:blipFill>
        <p:spPr bwMode="auto">
          <a:xfrm>
            <a:off x="10452100" y="1943100"/>
            <a:ext cx="1739900" cy="1349374"/>
          </a:xfrm>
          <a:prstGeom prst="rect">
            <a:avLst/>
          </a:prstGeom>
          <a:noFill/>
        </p:spPr>
      </p:pic>
      <p:pic>
        <p:nvPicPr>
          <p:cNvPr id="6150" name="Picture 6" descr="C:\Users\gép\Google Drive\letöltés (10).jpg"/>
          <p:cNvPicPr>
            <a:picLocks noChangeAspect="1" noChangeArrowheads="1"/>
          </p:cNvPicPr>
          <p:nvPr/>
        </p:nvPicPr>
        <p:blipFill>
          <a:blip r:embed="rId6"/>
          <a:srcRect/>
          <a:stretch>
            <a:fillRect/>
          </a:stretch>
        </p:blipFill>
        <p:spPr bwMode="auto">
          <a:xfrm>
            <a:off x="3363912" y="1956769"/>
            <a:ext cx="2897187" cy="1403968"/>
          </a:xfrm>
          <a:prstGeom prst="rect">
            <a:avLst/>
          </a:prstGeom>
          <a:noFill/>
        </p:spPr>
      </p:pic>
      <p:pic>
        <p:nvPicPr>
          <p:cNvPr id="6151" name="Picture 7" descr="C:\Users\gép\Google Drive\images (5).jpg"/>
          <p:cNvPicPr>
            <a:picLocks noChangeAspect="1" noChangeArrowheads="1"/>
          </p:cNvPicPr>
          <p:nvPr/>
        </p:nvPicPr>
        <p:blipFill>
          <a:blip r:embed="rId7"/>
          <a:srcRect/>
          <a:stretch>
            <a:fillRect/>
          </a:stretch>
        </p:blipFill>
        <p:spPr bwMode="auto">
          <a:xfrm>
            <a:off x="6223000" y="1933575"/>
            <a:ext cx="2628900" cy="1419225"/>
          </a:xfrm>
          <a:prstGeom prst="rect">
            <a:avLst/>
          </a:prstGeom>
          <a:noFill/>
        </p:spPr>
      </p:pic>
      <p:pic>
        <p:nvPicPr>
          <p:cNvPr id="6152" name="Picture 8" descr="C:\Users\gép\Google Drive\images (6).jpg"/>
          <p:cNvPicPr>
            <a:picLocks noChangeAspect="1" noChangeArrowheads="1"/>
          </p:cNvPicPr>
          <p:nvPr/>
        </p:nvPicPr>
        <p:blipFill>
          <a:blip r:embed="rId8"/>
          <a:srcRect/>
          <a:stretch>
            <a:fillRect/>
          </a:stretch>
        </p:blipFill>
        <p:spPr bwMode="auto">
          <a:xfrm>
            <a:off x="8831233" y="1943100"/>
            <a:ext cx="1633566" cy="1401762"/>
          </a:xfrm>
          <a:prstGeom prst="rect">
            <a:avLst/>
          </a:prstGeom>
          <a:noFill/>
        </p:spPr>
      </p:pic>
    </p:spTree>
  </p:cSld>
  <p:clrMapOvr>
    <a:masterClrMapping/>
  </p:clrMapOvr>
  <p:transition>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892300" y="539810"/>
            <a:ext cx="7760182" cy="6318189"/>
          </a:xfrm>
        </p:spPr>
        <p:txBody>
          <a:bodyPr>
            <a:normAutofit/>
          </a:bodyPr>
          <a:lstStyle/>
          <a:p>
            <a:pPr marL="0" indent="0">
              <a:buNone/>
            </a:pPr>
            <a:r>
              <a:rPr lang="hu-HU" sz="5400" b="1" i="1" dirty="0">
                <a:latin typeface="Arial" pitchFamily="34" charset="0"/>
                <a:cs typeface="Arial" pitchFamily="34" charset="0"/>
              </a:rPr>
              <a:t>Made </a:t>
            </a:r>
            <a:r>
              <a:rPr lang="hu-HU" sz="5400" b="1" i="1" dirty="0" err="1">
                <a:latin typeface="Arial" pitchFamily="34" charset="0"/>
                <a:cs typeface="Arial" pitchFamily="34" charset="0"/>
              </a:rPr>
              <a:t>by</a:t>
            </a:r>
            <a:r>
              <a:rPr lang="hu-HU" sz="5400" b="1" i="1" dirty="0">
                <a:latin typeface="Arial" pitchFamily="34" charset="0"/>
                <a:cs typeface="Arial" pitchFamily="34" charset="0"/>
              </a:rPr>
              <a:t>:</a:t>
            </a:r>
          </a:p>
          <a:p>
            <a:pPr marL="0" indent="0">
              <a:buNone/>
            </a:pPr>
            <a:r>
              <a:rPr lang="hu-HU" sz="5400" b="1" i="1">
                <a:latin typeface="Arial" pitchFamily="34" charset="0"/>
                <a:cs typeface="Arial" pitchFamily="34" charset="0"/>
              </a:rPr>
              <a:t>	</a:t>
            </a:r>
            <a:r>
              <a:rPr lang="hu-HU" sz="4400" b="1" i="1">
                <a:latin typeface="Arial" pitchFamily="34" charset="0"/>
                <a:cs typeface="Arial" pitchFamily="34" charset="0"/>
              </a:rPr>
              <a:t>Zoltán </a:t>
            </a:r>
            <a:r>
              <a:rPr lang="hu-HU" sz="4400" b="1" i="1" dirty="0" err="1">
                <a:latin typeface="Arial" pitchFamily="34" charset="0"/>
                <a:cs typeface="Arial" pitchFamily="34" charset="0"/>
              </a:rPr>
              <a:t>Tölli</a:t>
            </a:r>
            <a:r>
              <a:rPr lang="hu-HU" sz="4400" b="1" i="1" dirty="0">
                <a:latin typeface="Arial" pitchFamily="34" charset="0"/>
                <a:cs typeface="Arial" pitchFamily="34" charset="0"/>
              </a:rPr>
              <a:t> 6.c</a:t>
            </a:r>
          </a:p>
          <a:p>
            <a:pPr marL="0" indent="0">
              <a:buNone/>
            </a:pPr>
            <a:r>
              <a:rPr lang="hu-HU" sz="4400" b="1" i="1" dirty="0">
                <a:latin typeface="Arial" pitchFamily="34" charset="0"/>
                <a:cs typeface="Arial" pitchFamily="34" charset="0"/>
              </a:rPr>
              <a:t>	Róbert </a:t>
            </a:r>
            <a:r>
              <a:rPr lang="hu-HU" sz="4400" b="1" i="1" dirty="0" err="1">
                <a:latin typeface="Arial" pitchFamily="34" charset="0"/>
                <a:cs typeface="Arial" pitchFamily="34" charset="0"/>
              </a:rPr>
              <a:t>Hőgye</a:t>
            </a:r>
            <a:r>
              <a:rPr lang="hu-HU" sz="4400" b="1" i="1" dirty="0">
                <a:latin typeface="Arial" pitchFamily="34" charset="0"/>
                <a:cs typeface="Arial" pitchFamily="34" charset="0"/>
              </a:rPr>
              <a:t> 6.c</a:t>
            </a:r>
          </a:p>
          <a:p>
            <a:pPr marL="2743200" lvl="6" indent="0"/>
            <a:endParaRPr lang="hu-HU" sz="4400" b="1" i="1" dirty="0">
              <a:latin typeface="Arial" pitchFamily="34" charset="0"/>
              <a:cs typeface="Arial" pitchFamily="34" charset="0"/>
            </a:endParaRPr>
          </a:p>
          <a:p>
            <a:pPr marL="2743200" lvl="6" indent="0"/>
            <a:endParaRPr lang="hu-HU" sz="4400" b="1" i="1" dirty="0">
              <a:latin typeface="Arial" pitchFamily="34" charset="0"/>
              <a:cs typeface="Arial" pitchFamily="34" charset="0"/>
            </a:endParaRPr>
          </a:p>
          <a:p>
            <a:pPr marL="914400" lvl="2" indent="0">
              <a:buNone/>
            </a:pPr>
            <a:r>
              <a:rPr lang="en-US" sz="4600" b="1" i="1" dirty="0">
                <a:latin typeface="Arial" pitchFamily="34" charset="0"/>
                <a:cs typeface="Arial" pitchFamily="34" charset="0"/>
              </a:rPr>
              <a:t>Thank you for your attention</a:t>
            </a:r>
            <a:endParaRPr lang="hu-HU" sz="4600" b="1" i="1" dirty="0">
              <a:latin typeface="Arial" pitchFamily="34" charset="0"/>
              <a:cs typeface="Arial" pitchFamily="34" charset="0"/>
            </a:endParaRPr>
          </a:p>
          <a:p>
            <a:pPr marL="2743200" lvl="6" indent="0"/>
            <a:endParaRPr lang="hu-HU" sz="4400" b="1" i="1" dirty="0">
              <a:latin typeface="Arial" pitchFamily="34" charset="0"/>
              <a:cs typeface="Arial" pitchFamily="34" charset="0"/>
            </a:endParaRPr>
          </a:p>
        </p:txBody>
      </p:sp>
    </p:spTree>
    <p:extLst>
      <p:ext uri="{BB962C8B-B14F-4D97-AF65-F5344CB8AC3E}">
        <p14:creationId xmlns:p14="http://schemas.microsoft.com/office/powerpoint/2010/main" val="4039215701"/>
      </p:ext>
    </p:extLst>
  </p:cSld>
  <p:clrMapOvr>
    <a:masterClrMapping/>
  </p:clrMapOvr>
  <p:transition>
    <p:randomBar dir="vert"/>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C2D543-457E-4B73-9605-9BEC88159B36}"/>
              </a:ext>
            </a:extLst>
          </p:cNvPr>
          <p:cNvSpPr>
            <a:spLocks noGrp="1"/>
          </p:cNvSpPr>
          <p:nvPr>
            <p:ph type="title"/>
          </p:nvPr>
        </p:nvSpPr>
        <p:spPr>
          <a:xfrm>
            <a:off x="3921889" y="427563"/>
            <a:ext cx="6101787" cy="1325563"/>
          </a:xfrm>
        </p:spPr>
        <p:txBody>
          <a:bodyPr>
            <a:normAutofit/>
          </a:bodyPr>
          <a:lstStyle/>
          <a:p>
            <a:r>
              <a:rPr lang="hu-HU" sz="7200" b="1" i="1" u="sng" dirty="0" err="1"/>
              <a:t>coat</a:t>
            </a:r>
            <a:r>
              <a:rPr lang="hu-HU" sz="7200" b="1" i="1" u="sng" dirty="0"/>
              <a:t>-of-</a:t>
            </a:r>
            <a:r>
              <a:rPr lang="hu-HU" sz="7200" b="1" i="1" u="sng" dirty="0" err="1"/>
              <a:t>arms</a:t>
            </a:r>
            <a:r>
              <a:rPr lang="hu-HU" sz="7200" b="1" i="1" u="sng" dirty="0"/>
              <a:t> </a:t>
            </a:r>
            <a:endParaRPr lang="hu-HU" sz="7200" b="1" i="1" dirty="0"/>
          </a:p>
        </p:txBody>
      </p:sp>
      <p:sp>
        <p:nvSpPr>
          <p:cNvPr id="3" name="Tartalom helye 2">
            <a:extLst>
              <a:ext uri="{FF2B5EF4-FFF2-40B4-BE49-F238E27FC236}">
                <a16:creationId xmlns:a16="http://schemas.microsoft.com/office/drawing/2014/main" id="{2F768AEC-49B0-4CB7-B2B6-C9D77BE520BD}"/>
              </a:ext>
            </a:extLst>
          </p:cNvPr>
          <p:cNvSpPr>
            <a:spLocks noGrp="1"/>
          </p:cNvSpPr>
          <p:nvPr>
            <p:ph idx="1"/>
          </p:nvPr>
        </p:nvSpPr>
        <p:spPr>
          <a:xfrm>
            <a:off x="3882772" y="2470935"/>
            <a:ext cx="7912768" cy="3987216"/>
          </a:xfrm>
        </p:spPr>
        <p:txBody>
          <a:bodyPr>
            <a:normAutofit/>
          </a:bodyPr>
          <a:lstStyle/>
          <a:p>
            <a:r>
              <a:rPr lang="hu-HU" sz="5400" dirty="0" err="1"/>
              <a:t>Holy</a:t>
            </a:r>
            <a:r>
              <a:rPr lang="hu-HU" sz="5400" dirty="0"/>
              <a:t> </a:t>
            </a:r>
            <a:r>
              <a:rPr lang="hu-HU" sz="5400" dirty="0" err="1"/>
              <a:t>Crown</a:t>
            </a:r>
            <a:endParaRPr lang="hu-HU" sz="5400" dirty="0"/>
          </a:p>
          <a:p>
            <a:r>
              <a:rPr lang="hu-HU" sz="5400" dirty="0"/>
              <a:t>Árpád </a:t>
            </a:r>
            <a:r>
              <a:rPr lang="hu-HU" sz="5400" dirty="0" err="1"/>
              <a:t>stripes</a:t>
            </a:r>
            <a:endParaRPr lang="hu-HU" sz="5400" dirty="0"/>
          </a:p>
          <a:p>
            <a:r>
              <a:rPr lang="hu-HU" sz="5400" dirty="0" err="1"/>
              <a:t>Double</a:t>
            </a:r>
            <a:r>
              <a:rPr lang="hu-HU" sz="5400" dirty="0"/>
              <a:t> </a:t>
            </a:r>
            <a:r>
              <a:rPr lang="hu-HU" sz="5400" dirty="0" err="1"/>
              <a:t>Cross</a:t>
            </a:r>
            <a:endParaRPr lang="hu-HU" sz="5400" dirty="0"/>
          </a:p>
          <a:p>
            <a:r>
              <a:rPr lang="hu-HU" sz="5400" dirty="0" err="1"/>
              <a:t>Three</a:t>
            </a:r>
            <a:r>
              <a:rPr lang="hu-HU" sz="5400" dirty="0"/>
              <a:t> </a:t>
            </a:r>
            <a:r>
              <a:rPr lang="hu-HU" sz="5400" dirty="0" err="1"/>
              <a:t>pile</a:t>
            </a:r>
            <a:endParaRPr lang="hu-HU" sz="5400" dirty="0"/>
          </a:p>
        </p:txBody>
      </p:sp>
      <p:pic>
        <p:nvPicPr>
          <p:cNvPr id="5122" name="Picture 2" descr="https://upload.wikimedia.org/wikipedia/commons/thumb/3/34/Coat_of_arms_of_Hungary.svg/320px-Coat_of_arms_of_Hungary.svg.png">
            <a:extLst>
              <a:ext uri="{FF2B5EF4-FFF2-40B4-BE49-F238E27FC236}">
                <a16:creationId xmlns:a16="http://schemas.microsoft.com/office/drawing/2014/main" id="{18D4DEB0-E7F6-4FF7-A386-537301068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04" y="861915"/>
            <a:ext cx="2551683" cy="54382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53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par>
                                <p:cTn id="17" presetID="22" presetClass="exit" presetSubtype="4" fill="hold" nodeType="withEffect">
                                  <p:stCondLst>
                                    <p:cond delay="0"/>
                                  </p:stCondLst>
                                  <p:childTnLst>
                                    <p:animEffect transition="out" filter="wipe(down)">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3">
                                            <p:txEl>
                                              <p:pRg st="3" end="3"/>
                                            </p:txEl>
                                          </p:spTgt>
                                        </p:tgtEl>
                                      </p:cBhvr>
                                    </p:animEffect>
                                    <p:set>
                                      <p:cBhvr>
                                        <p:cTn id="2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4143B57-DB54-4E1E-BB33-D8695EAF428E}"/>
              </a:ext>
            </a:extLst>
          </p:cNvPr>
          <p:cNvSpPr>
            <a:spLocks noGrp="1"/>
          </p:cNvSpPr>
          <p:nvPr>
            <p:ph type="title"/>
          </p:nvPr>
        </p:nvSpPr>
        <p:spPr/>
        <p:txBody>
          <a:bodyPr>
            <a:normAutofit fontScale="90000"/>
          </a:bodyPr>
          <a:lstStyle/>
          <a:p>
            <a:r>
              <a:rPr lang="hu-HU" dirty="0"/>
              <a:t/>
            </a:r>
            <a:br>
              <a:rPr lang="hu-HU" dirty="0"/>
            </a:br>
            <a:r>
              <a:rPr lang="hu-HU" dirty="0"/>
              <a:t/>
            </a:r>
            <a:br>
              <a:rPr lang="hu-HU" dirty="0"/>
            </a:br>
            <a:endParaRPr lang="hu-HU" dirty="0"/>
          </a:p>
        </p:txBody>
      </p:sp>
      <p:sp>
        <p:nvSpPr>
          <p:cNvPr id="3" name="Tartalom helye 2">
            <a:extLst>
              <a:ext uri="{FF2B5EF4-FFF2-40B4-BE49-F238E27FC236}">
                <a16:creationId xmlns:a16="http://schemas.microsoft.com/office/drawing/2014/main" id="{34E63027-B528-49DC-BD10-87CA2023AD14}"/>
              </a:ext>
            </a:extLst>
          </p:cNvPr>
          <p:cNvSpPr>
            <a:spLocks noGrp="1"/>
          </p:cNvSpPr>
          <p:nvPr>
            <p:ph idx="1"/>
          </p:nvPr>
        </p:nvSpPr>
        <p:spPr>
          <a:xfrm>
            <a:off x="7221415" y="1169043"/>
            <a:ext cx="4970585" cy="4337538"/>
          </a:xfrm>
        </p:spPr>
        <p:txBody>
          <a:bodyPr>
            <a:noAutofit/>
          </a:bodyPr>
          <a:lstStyle/>
          <a:p>
            <a:r>
              <a:rPr lang="hu-HU" dirty="0"/>
              <a:t>The </a:t>
            </a:r>
            <a:r>
              <a:rPr lang="hu-HU" dirty="0" err="1"/>
              <a:t>area</a:t>
            </a:r>
            <a:r>
              <a:rPr lang="hu-HU" dirty="0"/>
              <a:t>: 93 030 km²</a:t>
            </a:r>
          </a:p>
          <a:p>
            <a:r>
              <a:rPr lang="hu-HU" dirty="0" err="1"/>
              <a:t>Population</a:t>
            </a:r>
            <a:r>
              <a:rPr lang="hu-HU" dirty="0"/>
              <a:t>: 9,797,561</a:t>
            </a:r>
          </a:p>
          <a:p>
            <a:r>
              <a:rPr lang="hu-HU" dirty="0" err="1"/>
              <a:t>Official</a:t>
            </a:r>
            <a:r>
              <a:rPr lang="hu-HU" dirty="0"/>
              <a:t> </a:t>
            </a:r>
            <a:r>
              <a:rPr lang="hu-HU" dirty="0" err="1"/>
              <a:t>language</a:t>
            </a:r>
            <a:r>
              <a:rPr lang="hu-HU" dirty="0"/>
              <a:t>: </a:t>
            </a:r>
            <a:r>
              <a:rPr lang="hu-HU" dirty="0" err="1"/>
              <a:t>Hungarian</a:t>
            </a:r>
            <a:endParaRPr lang="hu-HU" dirty="0"/>
          </a:p>
          <a:p>
            <a:r>
              <a:rPr lang="hu-HU" dirty="0"/>
              <a:t>Capital: Budapest</a:t>
            </a:r>
          </a:p>
          <a:p>
            <a:r>
              <a:rPr lang="hu-HU" dirty="0" err="1"/>
              <a:t>Number</a:t>
            </a:r>
            <a:r>
              <a:rPr lang="hu-HU" dirty="0"/>
              <a:t> of counties:19</a:t>
            </a:r>
          </a:p>
          <a:p>
            <a:r>
              <a:rPr lang="hu-HU" dirty="0" err="1"/>
              <a:t>Prime</a:t>
            </a:r>
            <a:r>
              <a:rPr lang="hu-HU" dirty="0"/>
              <a:t> </a:t>
            </a:r>
            <a:r>
              <a:rPr lang="hu-HU" dirty="0" err="1"/>
              <a:t>Minister</a:t>
            </a:r>
            <a:r>
              <a:rPr lang="hu-HU" dirty="0"/>
              <a:t>: Viktor Orbán</a:t>
            </a:r>
          </a:p>
          <a:p>
            <a:endParaRPr lang="hu-HU" dirty="0"/>
          </a:p>
          <a:p>
            <a:endParaRPr lang="hu-HU" dirty="0"/>
          </a:p>
        </p:txBody>
      </p:sp>
      <p:pic>
        <p:nvPicPr>
          <p:cNvPr id="2052" name="Picture 4" descr="KÃ©ptalÃ¡lat a kÃ¶vetkezÅre: âmagyarorszÃ¡g tÃ©rkÃ©peâ">
            <a:extLst>
              <a:ext uri="{FF2B5EF4-FFF2-40B4-BE49-F238E27FC236}">
                <a16:creationId xmlns:a16="http://schemas.microsoft.com/office/drawing/2014/main" id="{FFFAA226-B81D-4A75-9356-3DC971F0A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902"/>
            <a:ext cx="7013434" cy="436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26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wipe(down)">
                                      <p:cBhvr>
                                        <p:cTn id="39" dur="580">
                                          <p:stCondLst>
                                            <p:cond delay="0"/>
                                          </p:stCondLst>
                                        </p:cTn>
                                        <p:tgtEl>
                                          <p:spTgt spid="2052"/>
                                        </p:tgtEl>
                                      </p:cBhvr>
                                    </p:animEffect>
                                    <p:anim calcmode="lin" valueType="num">
                                      <p:cBhvr>
                                        <p:cTn id="40"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2"/>
                                        </p:tgtEl>
                                      </p:cBhvr>
                                      <p:to x="100000" y="60000"/>
                                    </p:animScale>
                                    <p:animScale>
                                      <p:cBhvr>
                                        <p:cTn id="46" dur="166" decel="50000">
                                          <p:stCondLst>
                                            <p:cond delay="676"/>
                                          </p:stCondLst>
                                        </p:cTn>
                                        <p:tgtEl>
                                          <p:spTgt spid="2052"/>
                                        </p:tgtEl>
                                      </p:cBhvr>
                                      <p:to x="100000" y="100000"/>
                                    </p:animScale>
                                    <p:animScale>
                                      <p:cBhvr>
                                        <p:cTn id="47" dur="26">
                                          <p:stCondLst>
                                            <p:cond delay="1312"/>
                                          </p:stCondLst>
                                        </p:cTn>
                                        <p:tgtEl>
                                          <p:spTgt spid="2052"/>
                                        </p:tgtEl>
                                      </p:cBhvr>
                                      <p:to x="100000" y="80000"/>
                                    </p:animScale>
                                    <p:animScale>
                                      <p:cBhvr>
                                        <p:cTn id="48" dur="166" decel="50000">
                                          <p:stCondLst>
                                            <p:cond delay="1338"/>
                                          </p:stCondLst>
                                        </p:cTn>
                                        <p:tgtEl>
                                          <p:spTgt spid="2052"/>
                                        </p:tgtEl>
                                      </p:cBhvr>
                                      <p:to x="100000" y="100000"/>
                                    </p:animScale>
                                    <p:animScale>
                                      <p:cBhvr>
                                        <p:cTn id="49" dur="26">
                                          <p:stCondLst>
                                            <p:cond delay="1642"/>
                                          </p:stCondLst>
                                        </p:cTn>
                                        <p:tgtEl>
                                          <p:spTgt spid="2052"/>
                                        </p:tgtEl>
                                      </p:cBhvr>
                                      <p:to x="100000" y="90000"/>
                                    </p:animScale>
                                    <p:animScale>
                                      <p:cBhvr>
                                        <p:cTn id="50" dur="166" decel="50000">
                                          <p:stCondLst>
                                            <p:cond delay="1668"/>
                                          </p:stCondLst>
                                        </p:cTn>
                                        <p:tgtEl>
                                          <p:spTgt spid="2052"/>
                                        </p:tgtEl>
                                      </p:cBhvr>
                                      <p:to x="100000" y="100000"/>
                                    </p:animScale>
                                    <p:animScale>
                                      <p:cBhvr>
                                        <p:cTn id="51" dur="26">
                                          <p:stCondLst>
                                            <p:cond delay="1808"/>
                                          </p:stCondLst>
                                        </p:cTn>
                                        <p:tgtEl>
                                          <p:spTgt spid="2052"/>
                                        </p:tgtEl>
                                      </p:cBhvr>
                                      <p:to x="100000" y="95000"/>
                                    </p:animScale>
                                    <p:animScale>
                                      <p:cBhvr>
                                        <p:cTn id="52"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19891" y="69450"/>
            <a:ext cx="6708494" cy="1325563"/>
          </a:xfrm>
        </p:spPr>
        <p:txBody>
          <a:bodyPr/>
          <a:lstStyle/>
          <a:p>
            <a:r>
              <a:rPr lang="hu-HU" b="1" dirty="0"/>
              <a:t>Hungary has got </a:t>
            </a:r>
            <a:r>
              <a:rPr lang="hu-HU" b="1" dirty="0" err="1"/>
              <a:t>three</a:t>
            </a:r>
            <a:r>
              <a:rPr lang="hu-HU" b="1" dirty="0"/>
              <a:t> </a:t>
            </a:r>
            <a:r>
              <a:rPr lang="hu-HU" b="1" dirty="0" err="1"/>
              <a:t>big</a:t>
            </a:r>
            <a:r>
              <a:rPr lang="hu-HU" b="1" dirty="0"/>
              <a:t> </a:t>
            </a:r>
            <a:r>
              <a:rPr lang="hu-HU" b="1" dirty="0" err="1"/>
              <a:t>lakes</a:t>
            </a:r>
            <a:endParaRPr lang="hu-HU" b="1" dirty="0"/>
          </a:p>
        </p:txBody>
      </p:sp>
      <p:sp>
        <p:nvSpPr>
          <p:cNvPr id="3" name="Tartalom helye 2"/>
          <p:cNvSpPr>
            <a:spLocks noGrp="1"/>
          </p:cNvSpPr>
          <p:nvPr>
            <p:ph idx="1"/>
          </p:nvPr>
        </p:nvSpPr>
        <p:spPr>
          <a:xfrm>
            <a:off x="4860402" y="1574157"/>
            <a:ext cx="5486400" cy="4128244"/>
          </a:xfrm>
        </p:spPr>
        <p:txBody>
          <a:bodyPr>
            <a:normAutofit/>
          </a:bodyPr>
          <a:lstStyle/>
          <a:p>
            <a:r>
              <a:rPr lang="hu-HU" sz="5400" dirty="0">
                <a:solidFill>
                  <a:srgbClr val="FF0000"/>
                </a:solidFill>
              </a:rPr>
              <a:t>Balaton </a:t>
            </a:r>
            <a:br>
              <a:rPr lang="hu-HU" sz="5400" dirty="0">
                <a:solidFill>
                  <a:srgbClr val="FF0000"/>
                </a:solidFill>
              </a:rPr>
            </a:br>
            <a:endParaRPr lang="hu-HU" sz="5400" dirty="0">
              <a:solidFill>
                <a:srgbClr val="FF0000"/>
              </a:solidFill>
            </a:endParaRPr>
          </a:p>
          <a:p>
            <a:r>
              <a:rPr lang="hu-HU" sz="5400" dirty="0">
                <a:solidFill>
                  <a:schemeClr val="accent4">
                    <a:lumMod val="75000"/>
                  </a:schemeClr>
                </a:solidFill>
              </a:rPr>
              <a:t>Fertő </a:t>
            </a:r>
            <a:r>
              <a:rPr lang="hu-HU" sz="5400" dirty="0" err="1">
                <a:solidFill>
                  <a:schemeClr val="accent4">
                    <a:lumMod val="75000"/>
                  </a:schemeClr>
                </a:solidFill>
              </a:rPr>
              <a:t>lake</a:t>
            </a:r>
            <a:r>
              <a:rPr lang="hu-HU" sz="5400" dirty="0">
                <a:solidFill>
                  <a:schemeClr val="bg1">
                    <a:lumMod val="65000"/>
                  </a:schemeClr>
                </a:solidFill>
              </a:rPr>
              <a:t/>
            </a:r>
            <a:br>
              <a:rPr lang="hu-HU" sz="5400" dirty="0">
                <a:solidFill>
                  <a:schemeClr val="bg1">
                    <a:lumMod val="65000"/>
                  </a:schemeClr>
                </a:solidFill>
              </a:rPr>
            </a:br>
            <a:endParaRPr lang="hu-HU" sz="5400" dirty="0">
              <a:solidFill>
                <a:schemeClr val="bg1">
                  <a:lumMod val="65000"/>
                </a:schemeClr>
              </a:solidFill>
            </a:endParaRPr>
          </a:p>
          <a:p>
            <a:r>
              <a:rPr lang="hu-HU" sz="5400" dirty="0">
                <a:solidFill>
                  <a:srgbClr val="00B050"/>
                </a:solidFill>
              </a:rPr>
              <a:t>Velence </a:t>
            </a:r>
            <a:r>
              <a:rPr lang="hu-HU" sz="5400" dirty="0" err="1">
                <a:solidFill>
                  <a:srgbClr val="00B050"/>
                </a:solidFill>
              </a:rPr>
              <a:t>lake</a:t>
            </a:r>
            <a:endParaRPr lang="hu-HU" sz="5400" dirty="0">
              <a:solidFill>
                <a:srgbClr val="00B050"/>
              </a:solidFill>
            </a:endParaRPr>
          </a:p>
        </p:txBody>
      </p:sp>
      <p:grpSp>
        <p:nvGrpSpPr>
          <p:cNvPr id="7" name="Csoportba foglalás 6"/>
          <p:cNvGrpSpPr/>
          <p:nvPr/>
        </p:nvGrpSpPr>
        <p:grpSpPr>
          <a:xfrm>
            <a:off x="298409" y="544795"/>
            <a:ext cx="3799029" cy="5705534"/>
            <a:chOff x="3400425" y="1690688"/>
            <a:chExt cx="2466975" cy="4614862"/>
          </a:xfrm>
        </p:grpSpPr>
        <p:pic>
          <p:nvPicPr>
            <p:cNvPr id="4" name="Tartalom hely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475" y="1690688"/>
              <a:ext cx="2447925" cy="163195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425" y="4924044"/>
              <a:ext cx="2466975" cy="1381506"/>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0425" y="3322638"/>
              <a:ext cx="2466975" cy="1655762"/>
            </a:xfrm>
            <a:prstGeom prst="rect">
              <a:avLst/>
            </a:prstGeom>
          </p:spPr>
        </p:pic>
      </p:grpSp>
    </p:spTree>
    <p:extLst>
      <p:ext uri="{BB962C8B-B14F-4D97-AF65-F5344CB8AC3E}">
        <p14:creationId xmlns:p14="http://schemas.microsoft.com/office/powerpoint/2010/main" val="28522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en-US" b="1" dirty="0" err="1"/>
              <a:t>Hunga</a:t>
            </a:r>
            <a:r>
              <a:rPr lang="hu-HU" b="1" dirty="0" err="1"/>
              <a:t>ry’s</a:t>
            </a:r>
            <a:r>
              <a:rPr lang="hu-HU" b="1" dirty="0"/>
              <a:t> </a:t>
            </a:r>
            <a:r>
              <a:rPr lang="hu-HU" b="1" dirty="0" err="1"/>
              <a:t>currency</a:t>
            </a:r>
            <a:r>
              <a:rPr lang="en-US" b="1" dirty="0"/>
              <a:t> </a:t>
            </a:r>
            <a:r>
              <a:rPr lang="hu-HU" b="1" dirty="0"/>
              <a:t>is </a:t>
            </a:r>
            <a:r>
              <a:rPr lang="hu-HU" b="1" dirty="0" err="1"/>
              <a:t>called</a:t>
            </a:r>
            <a:r>
              <a:rPr lang="hu-HU" b="1" dirty="0"/>
              <a:t> forint</a:t>
            </a:r>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71710"/>
            <a:ext cx="2112132" cy="938212"/>
          </a:xfr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6969"/>
            <a:ext cx="2156466" cy="974022"/>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49775"/>
            <a:ext cx="2190750" cy="1000125"/>
          </a:xfrm>
          <a:prstGeom prst="rect">
            <a:avLst/>
          </a:prstGeom>
        </p:spPr>
      </p:pic>
      <p:pic>
        <p:nvPicPr>
          <p:cNvPr id="7" name="Kép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1250" y="1710867"/>
            <a:ext cx="2190750" cy="990600"/>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1250" y="3112468"/>
            <a:ext cx="2190750" cy="1000125"/>
          </a:xfrm>
          <a:prstGeom prst="rect">
            <a:avLst/>
          </a:prstGeom>
        </p:spPr>
      </p:pic>
      <p:pic>
        <p:nvPicPr>
          <p:cNvPr id="9" name="Kép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0471" y="4561064"/>
            <a:ext cx="2181529" cy="990738"/>
          </a:xfrm>
          <a:prstGeom prst="rect">
            <a:avLst/>
          </a:prstGeom>
        </p:spPr>
      </p:pic>
      <p:sp>
        <p:nvSpPr>
          <p:cNvPr id="12" name="Téglalap 11"/>
          <p:cNvSpPr/>
          <p:nvPr/>
        </p:nvSpPr>
        <p:spPr>
          <a:xfrm>
            <a:off x="2813984" y="1802168"/>
            <a:ext cx="1600200" cy="830997"/>
          </a:xfrm>
          <a:prstGeom prst="rect">
            <a:avLst/>
          </a:prstGeom>
        </p:spPr>
        <p:txBody>
          <a:bodyPr wrap="square">
            <a:spAutoFit/>
          </a:bodyPr>
          <a:lstStyle/>
          <a:p>
            <a:r>
              <a:rPr lang="hu-HU" sz="4800" dirty="0">
                <a:solidFill>
                  <a:srgbClr val="FF0000"/>
                </a:solidFill>
              </a:rPr>
              <a:t>500</a:t>
            </a:r>
            <a:r>
              <a:rPr lang="hu-HU" dirty="0">
                <a:solidFill>
                  <a:srgbClr val="FF0000"/>
                </a:solidFill>
              </a:rPr>
              <a:t> Ft</a:t>
            </a:r>
            <a:endParaRPr lang="hu-HU" dirty="0"/>
          </a:p>
        </p:txBody>
      </p:sp>
      <p:sp>
        <p:nvSpPr>
          <p:cNvPr id="13" name="Téglalap 12"/>
          <p:cNvSpPr/>
          <p:nvPr/>
        </p:nvSpPr>
        <p:spPr>
          <a:xfrm>
            <a:off x="2722833" y="4642962"/>
            <a:ext cx="1521070" cy="707886"/>
          </a:xfrm>
          <a:prstGeom prst="rect">
            <a:avLst/>
          </a:prstGeom>
        </p:spPr>
        <p:txBody>
          <a:bodyPr wrap="square">
            <a:spAutoFit/>
          </a:bodyPr>
          <a:lstStyle/>
          <a:p>
            <a:r>
              <a:rPr lang="hu-HU" sz="4000" dirty="0">
                <a:solidFill>
                  <a:schemeClr val="accent4">
                    <a:lumMod val="75000"/>
                  </a:schemeClr>
                </a:solidFill>
              </a:rPr>
              <a:t>2000</a:t>
            </a:r>
            <a:r>
              <a:rPr lang="hu-HU" dirty="0">
                <a:solidFill>
                  <a:schemeClr val="accent4">
                    <a:lumMod val="75000"/>
                  </a:schemeClr>
                </a:solidFill>
              </a:rPr>
              <a:t> Ft</a:t>
            </a:r>
            <a:endParaRPr lang="hu-HU" sz="6600" dirty="0">
              <a:solidFill>
                <a:schemeClr val="accent4">
                  <a:lumMod val="75000"/>
                </a:schemeClr>
              </a:solidFill>
            </a:endParaRPr>
          </a:p>
        </p:txBody>
      </p:sp>
      <p:sp>
        <p:nvSpPr>
          <p:cNvPr id="14" name="Téglalap 13"/>
          <p:cNvSpPr/>
          <p:nvPr/>
        </p:nvSpPr>
        <p:spPr>
          <a:xfrm>
            <a:off x="2689145" y="3260521"/>
            <a:ext cx="1531188" cy="1446550"/>
          </a:xfrm>
          <a:prstGeom prst="rect">
            <a:avLst/>
          </a:prstGeom>
        </p:spPr>
        <p:txBody>
          <a:bodyPr wrap="square">
            <a:spAutoFit/>
          </a:bodyPr>
          <a:lstStyle/>
          <a:p>
            <a:r>
              <a:rPr lang="hu-HU" sz="4400" dirty="0">
                <a:solidFill>
                  <a:schemeClr val="accent6">
                    <a:lumMod val="75000"/>
                  </a:schemeClr>
                </a:solidFill>
              </a:rPr>
              <a:t>1000</a:t>
            </a:r>
            <a:r>
              <a:rPr lang="hu-HU" sz="2000" dirty="0">
                <a:solidFill>
                  <a:schemeClr val="accent6">
                    <a:lumMod val="75000"/>
                  </a:schemeClr>
                </a:solidFill>
              </a:rPr>
              <a:t>Ft</a:t>
            </a:r>
            <a:endParaRPr lang="hu-HU" sz="4400" dirty="0"/>
          </a:p>
          <a:p>
            <a:endParaRPr lang="hu-HU" sz="4400" dirty="0"/>
          </a:p>
        </p:txBody>
      </p:sp>
      <p:sp>
        <p:nvSpPr>
          <p:cNvPr id="15" name="Téglalap 14"/>
          <p:cNvSpPr/>
          <p:nvPr/>
        </p:nvSpPr>
        <p:spPr>
          <a:xfrm>
            <a:off x="7433729" y="1763454"/>
            <a:ext cx="2048607" cy="769441"/>
          </a:xfrm>
          <a:prstGeom prst="rect">
            <a:avLst/>
          </a:prstGeom>
        </p:spPr>
        <p:txBody>
          <a:bodyPr wrap="square">
            <a:spAutoFit/>
          </a:bodyPr>
          <a:lstStyle/>
          <a:p>
            <a:r>
              <a:rPr lang="hu-HU" sz="4400" dirty="0">
                <a:solidFill>
                  <a:srgbClr val="FF0000"/>
                </a:solidFill>
              </a:rPr>
              <a:t>5000 </a:t>
            </a:r>
            <a:r>
              <a:rPr lang="hu-HU" dirty="0">
                <a:solidFill>
                  <a:srgbClr val="FF0000"/>
                </a:solidFill>
              </a:rPr>
              <a:t>Ft</a:t>
            </a:r>
            <a:endParaRPr lang="hu-HU" dirty="0"/>
          </a:p>
        </p:txBody>
      </p:sp>
      <p:sp>
        <p:nvSpPr>
          <p:cNvPr id="18" name="Téglalap 17"/>
          <p:cNvSpPr/>
          <p:nvPr/>
        </p:nvSpPr>
        <p:spPr>
          <a:xfrm>
            <a:off x="7426283" y="4699402"/>
            <a:ext cx="1882938" cy="646331"/>
          </a:xfrm>
          <a:prstGeom prst="rect">
            <a:avLst/>
          </a:prstGeom>
        </p:spPr>
        <p:txBody>
          <a:bodyPr wrap="square">
            <a:spAutoFit/>
          </a:bodyPr>
          <a:lstStyle/>
          <a:p>
            <a:r>
              <a:rPr lang="hu-HU" sz="3600" dirty="0">
                <a:solidFill>
                  <a:schemeClr val="accent4">
                    <a:lumMod val="75000"/>
                  </a:schemeClr>
                </a:solidFill>
              </a:rPr>
              <a:t>20000 </a:t>
            </a:r>
            <a:r>
              <a:rPr lang="hu-HU" sz="2400" dirty="0">
                <a:solidFill>
                  <a:schemeClr val="accent4">
                    <a:lumMod val="75000"/>
                  </a:schemeClr>
                </a:solidFill>
              </a:rPr>
              <a:t>Ft</a:t>
            </a:r>
            <a:endParaRPr lang="hu-HU" sz="1400" dirty="0">
              <a:solidFill>
                <a:schemeClr val="accent4">
                  <a:lumMod val="75000"/>
                </a:schemeClr>
              </a:solidFill>
            </a:endParaRPr>
          </a:p>
        </p:txBody>
      </p:sp>
      <p:sp>
        <p:nvSpPr>
          <p:cNvPr id="19" name="Téglalap 18"/>
          <p:cNvSpPr/>
          <p:nvPr/>
        </p:nvSpPr>
        <p:spPr>
          <a:xfrm>
            <a:off x="7454329" y="3240017"/>
            <a:ext cx="2247925" cy="769441"/>
          </a:xfrm>
          <a:prstGeom prst="rect">
            <a:avLst/>
          </a:prstGeom>
        </p:spPr>
        <p:txBody>
          <a:bodyPr wrap="square">
            <a:spAutoFit/>
          </a:bodyPr>
          <a:lstStyle/>
          <a:p>
            <a:r>
              <a:rPr lang="hu-HU" sz="4400" dirty="0">
                <a:solidFill>
                  <a:schemeClr val="accent6">
                    <a:lumMod val="75000"/>
                  </a:schemeClr>
                </a:solidFill>
              </a:rPr>
              <a:t>10000</a:t>
            </a:r>
            <a:r>
              <a:rPr lang="hu-HU" dirty="0">
                <a:solidFill>
                  <a:schemeClr val="accent6">
                    <a:lumMod val="75000"/>
                  </a:schemeClr>
                </a:solidFill>
              </a:rPr>
              <a:t> Ft</a:t>
            </a:r>
            <a:endParaRPr lang="hu-HU" dirty="0"/>
          </a:p>
        </p:txBody>
      </p:sp>
    </p:spTree>
    <p:extLst>
      <p:ext uri="{BB962C8B-B14F-4D97-AF65-F5344CB8AC3E}">
        <p14:creationId xmlns:p14="http://schemas.microsoft.com/office/powerpoint/2010/main" val="38436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 calcmode="lin" valueType="num">
                                      <p:cBhvr>
                                        <p:cTn id="6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1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wheel(1)">
                                      <p:cBhvr>
                                        <p:cTn id="69" dur="2000"/>
                                        <p:tgtEl>
                                          <p:spTgt spid="1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2000"/>
                                        <p:tgtEl>
                                          <p:spTgt spid="7"/>
                                        </p:tgtEl>
                                      </p:cBhvr>
                                    </p:animEffect>
                                    <p:anim calcmode="lin" valueType="num">
                                      <p:cBhvr>
                                        <p:cTn id="75" dur="2000" fill="hold"/>
                                        <p:tgtEl>
                                          <p:spTgt spid="7"/>
                                        </p:tgtEl>
                                        <p:attrNameLst>
                                          <p:attrName>ppt_w</p:attrName>
                                        </p:attrNameLst>
                                      </p:cBhvr>
                                      <p:tavLst>
                                        <p:tav tm="0" fmla="#ppt_w*sin(2.5*pi*$)">
                                          <p:val>
                                            <p:fltVal val="0"/>
                                          </p:val>
                                        </p:tav>
                                        <p:tav tm="100000">
                                          <p:val>
                                            <p:fltVal val="1"/>
                                          </p:val>
                                        </p:tav>
                                      </p:tavLst>
                                    </p:anim>
                                    <p:anim calcmode="lin" valueType="num">
                                      <p:cBhvr>
                                        <p:cTn id="7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500" tmFilter="0, 0; .2, .5; .8, .5; 1, 0"/>
                                        <p:tgtEl>
                                          <p:spTgt spid="9"/>
                                        </p:tgtEl>
                                      </p:cBhvr>
                                    </p:animEffect>
                                    <p:animScale>
                                      <p:cBhvr>
                                        <p:cTn id="85" dur="250" autoRev="1" fill="hold"/>
                                        <p:tgtEl>
                                          <p:spTgt spid="9"/>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45" presetClass="entr" presetSubtype="0"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2000"/>
                                        <p:tgtEl>
                                          <p:spTgt spid="19"/>
                                        </p:tgtEl>
                                      </p:cBhvr>
                                    </p:animEffect>
                                    <p:anim calcmode="lin" valueType="num">
                                      <p:cBhvr>
                                        <p:cTn id="91" dur="2000" fill="hold"/>
                                        <p:tgtEl>
                                          <p:spTgt spid="19"/>
                                        </p:tgtEl>
                                        <p:attrNameLst>
                                          <p:attrName>ppt_w</p:attrName>
                                        </p:attrNameLst>
                                      </p:cBhvr>
                                      <p:tavLst>
                                        <p:tav tm="0" fmla="#ppt_w*sin(2.5*pi*$)">
                                          <p:val>
                                            <p:fltVal val="0"/>
                                          </p:val>
                                        </p:tav>
                                        <p:tav tm="100000">
                                          <p:val>
                                            <p:fltVal val="1"/>
                                          </p:val>
                                        </p:tav>
                                      </p:tavLst>
                                    </p:anim>
                                    <p:anim calcmode="lin" valueType="num">
                                      <p:cBhvr>
                                        <p:cTn id="92"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45" presetClass="entr" presetSubtype="0" fill="hold" nodeType="click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2000"/>
                                        <p:tgtEl>
                                          <p:spTgt spid="8"/>
                                        </p:tgtEl>
                                      </p:cBhvr>
                                    </p:animEffect>
                                    <p:anim calcmode="lin" valueType="num">
                                      <p:cBhvr>
                                        <p:cTn id="98" dur="2000" fill="hold"/>
                                        <p:tgtEl>
                                          <p:spTgt spid="8"/>
                                        </p:tgtEl>
                                        <p:attrNameLst>
                                          <p:attrName>ppt_w</p:attrName>
                                        </p:attrNameLst>
                                      </p:cBhvr>
                                      <p:tavLst>
                                        <p:tav tm="0" fmla="#ppt_w*sin(2.5*pi*$)">
                                          <p:val>
                                            <p:fltVal val="0"/>
                                          </p:val>
                                        </p:tav>
                                        <p:tav tm="100000">
                                          <p:val>
                                            <p:fltVal val="1"/>
                                          </p:val>
                                        </p:tav>
                                      </p:tavLst>
                                    </p:anim>
                                    <p:anim calcmode="lin" valueType="num">
                                      <p:cBhvr>
                                        <p:cTn id="9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accent1">
                    <a:lumMod val="75000"/>
                  </a:schemeClr>
                </a:solidFill>
                <a:latin typeface="Arial" pitchFamily="34" charset="0"/>
                <a:cs typeface="Arial" pitchFamily="34" charset="0"/>
              </a:rPr>
              <a:t>Duna</a:t>
            </a:r>
            <a:r>
              <a:rPr lang="hu-HU" b="1" dirty="0">
                <a:latin typeface="Arial" pitchFamily="34" charset="0"/>
                <a:cs typeface="Arial" pitchFamily="34" charset="0"/>
              </a:rPr>
              <a:t>          </a:t>
            </a:r>
            <a:r>
              <a:rPr lang="hu-HU" b="1" dirty="0" err="1">
                <a:latin typeface="Arial" pitchFamily="34" charset="0"/>
                <a:cs typeface="Arial" pitchFamily="34" charset="0"/>
              </a:rPr>
              <a:t>Two</a:t>
            </a:r>
            <a:r>
              <a:rPr lang="hu-HU" b="1" dirty="0">
                <a:latin typeface="Arial" pitchFamily="34" charset="0"/>
                <a:cs typeface="Arial" pitchFamily="34" charset="0"/>
              </a:rPr>
              <a:t> main </a:t>
            </a:r>
            <a:r>
              <a:rPr lang="hu-HU" b="1" dirty="0" err="1">
                <a:latin typeface="Arial" pitchFamily="34" charset="0"/>
                <a:cs typeface="Arial" pitchFamily="34" charset="0"/>
              </a:rPr>
              <a:t>rivers</a:t>
            </a:r>
            <a:r>
              <a:rPr lang="hu-HU" b="1" dirty="0">
                <a:latin typeface="Arial" pitchFamily="34" charset="0"/>
                <a:cs typeface="Arial" pitchFamily="34" charset="0"/>
              </a:rPr>
              <a:t>           </a:t>
            </a:r>
            <a:r>
              <a:rPr lang="hu-HU" b="1" dirty="0">
                <a:solidFill>
                  <a:schemeClr val="accent6">
                    <a:lumMod val="75000"/>
                  </a:schemeClr>
                </a:solidFill>
                <a:latin typeface="Arial" pitchFamily="34" charset="0"/>
                <a:cs typeface="Arial" pitchFamily="34" charset="0"/>
              </a:rPr>
              <a:t>Tisza</a:t>
            </a:r>
          </a:p>
        </p:txBody>
      </p:sp>
      <p:sp>
        <p:nvSpPr>
          <p:cNvPr id="8" name="AutoShape 2" descr="Képtalálat a következőre: tisza"/>
          <p:cNvSpPr>
            <a:spLocks noChangeAspect="1" noChangeArrowheads="1"/>
          </p:cNvSpPr>
          <p:nvPr/>
        </p:nvSpPr>
        <p:spPr bwMode="auto">
          <a:xfrm>
            <a:off x="63500" y="-890588"/>
            <a:ext cx="279082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AutoShape 4" descr="Képtalálat a következőre: tisza"/>
          <p:cNvSpPr>
            <a:spLocks noChangeAspect="1" noChangeArrowheads="1"/>
          </p:cNvSpPr>
          <p:nvPr/>
        </p:nvSpPr>
        <p:spPr bwMode="auto">
          <a:xfrm>
            <a:off x="215900" y="-738188"/>
            <a:ext cx="279082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AutoShape 8" descr="Képtalálat a következőre: tisza"/>
          <p:cNvSpPr>
            <a:spLocks noChangeAspect="1" noChangeArrowheads="1"/>
          </p:cNvSpPr>
          <p:nvPr/>
        </p:nvSpPr>
        <p:spPr bwMode="auto">
          <a:xfrm>
            <a:off x="368300" y="-993531"/>
            <a:ext cx="3403485" cy="22651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AutoShape 10" descr="Képtalálat a következőre: tisza"/>
          <p:cNvSpPr>
            <a:spLocks noChangeAspect="1" noChangeArrowheads="1"/>
          </p:cNvSpPr>
          <p:nvPr/>
        </p:nvSpPr>
        <p:spPr bwMode="auto">
          <a:xfrm>
            <a:off x="6646007" y="2605716"/>
            <a:ext cx="3948723" cy="30347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3" name="Kép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279" y="1947403"/>
            <a:ext cx="5284178" cy="401378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5" name="Tartalom helye 1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5443" y="1947404"/>
            <a:ext cx="5058725" cy="40137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7121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80">
                                          <p:stCondLst>
                                            <p:cond delay="0"/>
                                          </p:stCondLst>
                                        </p:cTn>
                                        <p:tgtEl>
                                          <p:spTgt spid="13"/>
                                        </p:tgtEl>
                                      </p:cBhvr>
                                    </p:animEffect>
                                    <p:anim calcmode="lin" valueType="num">
                                      <p:cBhvr>
                                        <p:cTn id="2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6" dur="26">
                                          <p:stCondLst>
                                            <p:cond delay="650"/>
                                          </p:stCondLst>
                                        </p:cTn>
                                        <p:tgtEl>
                                          <p:spTgt spid="13"/>
                                        </p:tgtEl>
                                      </p:cBhvr>
                                      <p:to x="100000" y="60000"/>
                                    </p:animScale>
                                    <p:animScale>
                                      <p:cBhvr>
                                        <p:cTn id="27" dur="166" decel="50000">
                                          <p:stCondLst>
                                            <p:cond delay="676"/>
                                          </p:stCondLst>
                                        </p:cTn>
                                        <p:tgtEl>
                                          <p:spTgt spid="13"/>
                                        </p:tgtEl>
                                      </p:cBhvr>
                                      <p:to x="100000" y="100000"/>
                                    </p:animScale>
                                    <p:animScale>
                                      <p:cBhvr>
                                        <p:cTn id="28" dur="26">
                                          <p:stCondLst>
                                            <p:cond delay="1312"/>
                                          </p:stCondLst>
                                        </p:cTn>
                                        <p:tgtEl>
                                          <p:spTgt spid="13"/>
                                        </p:tgtEl>
                                      </p:cBhvr>
                                      <p:to x="100000" y="80000"/>
                                    </p:animScale>
                                    <p:animScale>
                                      <p:cBhvr>
                                        <p:cTn id="29" dur="166" decel="50000">
                                          <p:stCondLst>
                                            <p:cond delay="1338"/>
                                          </p:stCondLst>
                                        </p:cTn>
                                        <p:tgtEl>
                                          <p:spTgt spid="13"/>
                                        </p:tgtEl>
                                      </p:cBhvr>
                                      <p:to x="100000" y="100000"/>
                                    </p:animScale>
                                    <p:animScale>
                                      <p:cBhvr>
                                        <p:cTn id="30" dur="26">
                                          <p:stCondLst>
                                            <p:cond delay="1642"/>
                                          </p:stCondLst>
                                        </p:cTn>
                                        <p:tgtEl>
                                          <p:spTgt spid="13"/>
                                        </p:tgtEl>
                                      </p:cBhvr>
                                      <p:to x="100000" y="90000"/>
                                    </p:animScale>
                                    <p:animScale>
                                      <p:cBhvr>
                                        <p:cTn id="31" dur="166" decel="50000">
                                          <p:stCondLst>
                                            <p:cond delay="1668"/>
                                          </p:stCondLst>
                                        </p:cTn>
                                        <p:tgtEl>
                                          <p:spTgt spid="13"/>
                                        </p:tgtEl>
                                      </p:cBhvr>
                                      <p:to x="100000" y="100000"/>
                                    </p:animScale>
                                    <p:animScale>
                                      <p:cBhvr>
                                        <p:cTn id="32" dur="26">
                                          <p:stCondLst>
                                            <p:cond delay="1808"/>
                                          </p:stCondLst>
                                        </p:cTn>
                                        <p:tgtEl>
                                          <p:spTgt spid="13"/>
                                        </p:tgtEl>
                                      </p:cBhvr>
                                      <p:to x="100000" y="95000"/>
                                    </p:animScale>
                                    <p:animScale>
                                      <p:cBhvr>
                                        <p:cTn id="3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4090" y="0"/>
            <a:ext cx="11690431" cy="1325563"/>
          </a:xfrm>
        </p:spPr>
        <p:txBody>
          <a:bodyPr>
            <a:normAutofit/>
          </a:bodyPr>
          <a:lstStyle/>
          <a:p>
            <a:r>
              <a:rPr lang="hu-HU" sz="3600" b="1" dirty="0">
                <a:latin typeface="Arial" pitchFamily="34" charset="0"/>
                <a:cs typeface="Arial" pitchFamily="34" charset="0"/>
              </a:rPr>
              <a:t>Debrecen is </a:t>
            </a:r>
            <a:r>
              <a:rPr lang="hu-HU" sz="3600" b="1" dirty="0" err="1">
                <a:latin typeface="Arial" pitchFamily="34" charset="0"/>
                <a:cs typeface="Arial" pitchFamily="34" charset="0"/>
              </a:rPr>
              <a:t>the</a:t>
            </a:r>
            <a:r>
              <a:rPr lang="hu-HU" sz="3600" b="1" dirty="0">
                <a:latin typeface="Arial" pitchFamily="34" charset="0"/>
                <a:cs typeface="Arial" pitchFamily="34" charset="0"/>
              </a:rPr>
              <a:t> </a:t>
            </a:r>
            <a:r>
              <a:rPr lang="hu-HU" sz="3600" b="1" dirty="0" err="1">
                <a:latin typeface="Arial" pitchFamily="34" charset="0"/>
                <a:cs typeface="Arial" pitchFamily="34" charset="0"/>
              </a:rPr>
              <a:t>second</a:t>
            </a:r>
            <a:r>
              <a:rPr lang="hu-HU" sz="3600" b="1" dirty="0">
                <a:latin typeface="Arial" pitchFamily="34" charset="0"/>
                <a:cs typeface="Arial" pitchFamily="34" charset="0"/>
              </a:rPr>
              <a:t> </a:t>
            </a:r>
            <a:r>
              <a:rPr lang="hu-HU" sz="3600" b="1" dirty="0" err="1">
                <a:latin typeface="Arial" pitchFamily="34" charset="0"/>
                <a:cs typeface="Arial" pitchFamily="34" charset="0"/>
              </a:rPr>
              <a:t>largest</a:t>
            </a:r>
            <a:r>
              <a:rPr lang="hu-HU" sz="3600" b="1" dirty="0">
                <a:latin typeface="Arial" pitchFamily="34" charset="0"/>
                <a:cs typeface="Arial" pitchFamily="34" charset="0"/>
              </a:rPr>
              <a:t> city in Hungary</a:t>
            </a:r>
          </a:p>
        </p:txBody>
      </p:sp>
      <p:pic>
        <p:nvPicPr>
          <p:cNvPr id="4" name="Tartalom hely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83277"/>
            <a:ext cx="4259484" cy="2875084"/>
          </a:xfr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839" y="1215342"/>
            <a:ext cx="4101083" cy="2812647"/>
          </a:xfrm>
          <a:prstGeom prst="rect">
            <a:avLst/>
          </a:prstGeom>
        </p:spPr>
      </p:pic>
      <p:pic>
        <p:nvPicPr>
          <p:cNvPr id="6" name="Kép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027991"/>
            <a:ext cx="4555911" cy="2830010"/>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850" y="4004841"/>
            <a:ext cx="4051140" cy="2853159"/>
          </a:xfrm>
          <a:prstGeom prst="rect">
            <a:avLst/>
          </a:prstGeom>
        </p:spPr>
      </p:pic>
      <p:pic>
        <p:nvPicPr>
          <p:cNvPr id="9" name="Kép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1673" y="4053068"/>
            <a:ext cx="3600327" cy="2804932"/>
          </a:xfrm>
          <a:prstGeom prst="rect">
            <a:avLst/>
          </a:prstGeom>
        </p:spPr>
      </p:pic>
      <p:pic>
        <p:nvPicPr>
          <p:cNvPr id="11" name="Kép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5200" y="1208951"/>
            <a:ext cx="3836799" cy="2853763"/>
          </a:xfrm>
          <a:prstGeom prst="rect">
            <a:avLst/>
          </a:prstGeom>
        </p:spPr>
      </p:pic>
    </p:spTree>
    <p:extLst>
      <p:ext uri="{BB962C8B-B14F-4D97-AF65-F5344CB8AC3E}">
        <p14:creationId xmlns:p14="http://schemas.microsoft.com/office/powerpoint/2010/main" val="283995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2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a:latin typeface="Arial" pitchFamily="34" charset="0"/>
                <a:cs typeface="Arial" pitchFamily="34" charset="0"/>
              </a:rPr>
              <a:t>T</a:t>
            </a:r>
            <a:r>
              <a:rPr lang="en-US" b="1" dirty="0">
                <a:latin typeface="Arial" pitchFamily="34" charset="0"/>
                <a:cs typeface="Arial" pitchFamily="34" charset="0"/>
              </a:rPr>
              <a:t>his is the Castle </a:t>
            </a:r>
            <a:r>
              <a:rPr lang="hu-HU" b="1" dirty="0">
                <a:latin typeface="Arial" pitchFamily="34" charset="0"/>
                <a:cs typeface="Arial" pitchFamily="34" charset="0"/>
              </a:rPr>
              <a:t>in </a:t>
            </a:r>
            <a:r>
              <a:rPr lang="hu-HU" b="1" dirty="0" err="1">
                <a:latin typeface="Arial" pitchFamily="34" charset="0"/>
                <a:cs typeface="Arial" pitchFamily="34" charset="0"/>
              </a:rPr>
              <a:t>the</a:t>
            </a:r>
            <a:r>
              <a:rPr lang="hu-HU" b="1" dirty="0">
                <a:latin typeface="Arial" pitchFamily="34" charset="0"/>
                <a:cs typeface="Arial" pitchFamily="34" charset="0"/>
              </a:rPr>
              <a:t> city of</a:t>
            </a:r>
            <a:r>
              <a:rPr lang="en-US" b="1" dirty="0">
                <a:latin typeface="Arial" pitchFamily="34" charset="0"/>
                <a:cs typeface="Arial" pitchFamily="34" charset="0"/>
              </a:rPr>
              <a:t> </a:t>
            </a:r>
            <a:r>
              <a:rPr lang="en-US" b="1" dirty="0" err="1">
                <a:latin typeface="Arial" pitchFamily="34" charset="0"/>
                <a:cs typeface="Arial" pitchFamily="34" charset="0"/>
              </a:rPr>
              <a:t>Gyula</a:t>
            </a:r>
            <a:endParaRPr lang="hu-HU" b="1" dirty="0">
              <a:latin typeface="Arial" pitchFamily="34" charset="0"/>
              <a:cs typeface="Arial" pitchFamily="34" charset="0"/>
            </a:endParaRPr>
          </a:p>
        </p:txBody>
      </p:sp>
      <p:sp>
        <p:nvSpPr>
          <p:cNvPr id="1026" name="AutoShape 2" descr="Image result for gyulai vÃ¡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028" name="AutoShape 4" descr="data:image/jpeg;base64,/9j/4AAQSkZJRgABAQAAAQABAAD/2wCEAAkGBxMTEhUSExIWFhUXFx0WGBgXFxgXFxkYGBcYGBoaGhcaHSggGBolGxcWIjEhJSkrLi4uFyAzODMsNygtLisBCgoKDg0OGxAQGy8lICUuLS8tLS0tLS0tLS0vLS0tLS0tLS0tLS0tLS0tLS0tLS0tLS0tLS0tLS0tLS0tLS0tLf/AABEIAIwBaQMBIgACEQEDEQH/xAAcAAACAgMBAQAAAAAAAAAAAAADBQIEAAEGBwj/xABHEAABAgQDBQYCBwUGBAcAAAABAhEAAyExBBJBBSJRYXEGEzKBkaGx8AcUI0LB0eEVUmJykhYzU4Ky8SRDosIXNFRkk9Li/8QAGgEAAgMBAQAAAAAAAAAAAAAAAQIAAwQFBv/EAC0RAAICAgEDAgQFBQAAAAAAAAABAhEDIRIEMUEiURNxgaEFFDJC8CNhseHx/9oADAMBAAIRAxEAPwDxebLILG/Ig/CMA43+f0jCs1PG/q8RUYQQgqNpjShG0iCEb9nwRMz1ZI3iADlCqOx4X8o2mT3verY0ZcyrKcqypAFySpQehu9I1sSYUidlBzGUQGpT71XHI9U6w+7J4YArC0iY4c13m3CkO4Id3NQA2tjbCPJJCPyyjsbF5UzARlyzJZlpNAFvlWlVXZQNekPcJs3uFzsPMJ79UkoyhiGSErSokEaWHFozYWyZc4SpaCkpl4tZmJJYlhuKzOCreyyweKnaLHafGylYiZNAUFyUhO6qgUhlamjFKAS3BnpFyjUbZXJ7o4TaDreaVZipSjrYMSa1be9o1sySlZKCasSkO2Y/ug6E/hG5uPJkmSAG7zNmYO2g5A0LfwjhAcKSFJKfECCOvD8POMrast8H0V2dBMuTm8QlJL0cpKcteBonrlhR2t2GMRjcKopJCHSWLAOiYtKn4hSEf1Q2l4sf8FNSnIJoyZbMFy84DD+JI9Dxh80dSk1RjtqVnF7Y7NLUVGWz5UpciudS0KUsHhupfztHYgRNoxoZJIDd6INGNE2jTQbFog0Y0TaMaDZKBtGNE2jGiWAg0aaCNGmiWQg0aaCNGmg2Qg0aaCNGmiWQg0aaCNGmg2QG0Y0TaMaDZCDRpom0Y0SwEGjGiTRjRLJRBo0qgeCERR2jiwhKi7EDWxHL84TJlWOLkxox5OiH15OfI4c29vzgePxiUg7wBSa9WeONxeNUqakihBq5cChLuHIoIroxqpi5gNmzCtFMCRlfiI4E/wAUySi41/w2rAk0y7N2uUMSWA3n1OoL9IuYTbW65Je/GjcY5TaEx5is6SoboAB1FG61gJxDSwwuLv4RUg+lfTjGCDnFeltFrOsxO0Jqz4iAneY2JGnOOm2USqWlRuQ51vW/CvtHnOA2soBzzFbhgfxcecd72axRVKSCCSxdR4jl0aOx+F5ZcnGfcy542rQ1IjTQXLGiI7tmQE0ZlgjRFxxHrEsNHzNMN/Pm3y0BWoaPej8IItVSRTpzu0DA5x55HSRERJMaESQIIwy2RJmTCqWjQGZciiAczNrlemrRf7O41JxIK8gSULSXBbw7oPHMQE/5oUy5xQHSSlYLPbdUlSVD4jzMWNiJGaYolsspZBZ2URlFOLnn6w0ZU0J4Y22NJM2eJoJAClBIQHUBLKVhIDG4UwJ1rpD/ALZS5cuapElKzLmJOZZ+9MVlLFRDlgdXZ+Nw9ldly8TiUTZGIOHcqUpAchKgJYKaK3EKJ8RuAzgw9+mfZpR9qRcsm7AASwpQbi6Q5bwnob+0GVvujy/BoBkziRROWr1zFQCQ3Dxe/KGXZHYasTPlpCXSTV6AkAln4UryeKU+QUYdKwpOWYoylAO7oyTK6UzJqI6j6NceJcxDh2npN/DmRMQKNvPm8mEVRSckmOz1/GJSmbh5KRlQAWAFEgJZOlGDjzhw0cj2s2wJWM2cgM02Yok8UZCkPS32hP8AtHXoQwA4COgpeDK1qyLRjRNoxoawUQaMaJtGNEslA2jGibRjRLBRBoxokr586RjRLDRBoxom0Y0GwUQaNNE2jGiWSiDRpoI0aaJZKBtGNBGjTQbBQNoxoIRGmg2SiDRpom0DnzkoDqUEglqkCpsK6wLoFGNGNCLtH2gTJlrytmYpG8xz13WbxEAkcWhjszaSZwUpHgCihKj95SfE3IEEdUmApq6DxdWXGhB2plp7sklQJoLt0+NvyjoYTdo5qe7Y3ukHjFHWtfAlZZhvmjzxYJK0guWA4gZqcvfhAJ2B7oKJBY1BpoWI5U6xPFyMpTmnivi4MBfM+jEc6RvEYolSkMMqnSl2ABAdiDbWvnpHl79jaZs3A51LUHycTu1ygbpqDX4RV2lIVLyEgES2OtasHArpbnwi5iQUo7sNly7tvV/vXEKsYsrlnKkMEuoggFgXc8aPDxnNuvACGIxYcMGpmYWfMXfl0j0Dsbi8yTmAzGZRixaumt2/2jy8BO41XLEdTZ+EdzsjbBlJlyjLHeJpvUYqrapYOCa8Y6XSz4ScmynIrVHejFJLtUC5Fn4dYhhJ2d1acHt81jkMPtJW8FGhrTw6/lDnstM3QCSXNBwofQfGNfT9e82ZRXbYksKjGx8RFL65J/el/wBSYvrsYVZJP7qf6ER1HIpij5wJtEpkopu3xgYWHf4RItHCN5ERICMQQxeJIiMgeUQczk5mLPUWJJdnBcD1iOHm5TdhV26EfjAQa+0Sls7G2sGyHqX0Sy5iZ0oy5aVS5ktXerUBQpUd1JFQWKaG5JMOPprSuYiXLSjMyDMJDbiQpKTQl3KjLDjnxiz9E6JC0d8hK5czKApBO4oCmdA4mgJvujjUf0sS0IyKcqmYgolBBqkCWrM/IOavekamv6RS36zx/ac3dlJT4EoSVbrNMZlO9y7BxoEx330MbOTMnd5mImJnIPhcFCQpV9N4J9uDQv213X7ElTGSJkzEKTRIBosrAsWSEmgBFuohz9BC0pnqdbKU4CK1yoJfgWc84zVtF6ezoO3uzP8Ai8JOLBElUqRlAOZ1zVEqofClAQbaiojupCWcNb5by/EQPbWB73MwSSQSlw++QEvyolNRDM4YXFzcaRrxviUTjy7FVoxomUtGNF9lNEGjTQRo2ExLJQJoxoJOlKCSQBZ6282jzfbnazHAkSZeFmDNlDTFl93NmYpSGZ9dDFOXNwWtl+HBzdN19Du8RiALVsfQu0ZhMYiYN011BoR5R5Odt7Ymsy8PJcs6UZiHTm+9mFoQyu1mPkzFBSkTWWalORVzYpZrcIyR6rLy8Nex0H0eDjXqT99f4PfmjGjmexm35+JBExErdLFUueiZ90Ksm43gH4gjSOpaOhCfJWcvJj4Sq7BtGNE2jGhrEog0aaJtGNBslA2jGibRjRLBQNoxoKlFHiC6AklgKnkBrEsPEg0efdtttCYteHG73Sgp3U6ixBAAsd6nQ8RF3th2oVKUkSFhil3GUhTkgsWLEM3WPN8Ri1TZhWSVEmzjNmo59SS1o5vVdTyuEPqPDHew2IxSqsDmaqgoHNwpxDjmGoY9H7D4tMyRKqAJacoS4zKUfEshyXJKvUnVh5jMxYUhiLOHoGJAelgHq/OL/Z3GiUuWp1JyqcgKZxQAFk7obrCYM7hL1fIsnBtHs89YCSSWAv5VMed7V2hnStS1ZgkUFiMwYB6h3B6QwmdoJi5TEpYZxnQQoFKVMCA3AcK8o5nEk5cjMC/DkHOg8I9TGb8S6lZZKEeyDijx2wMhCTmzNvKc0IplTSoYih4vCjE4rNPufHmuGDFj1pBpU7LKpZJah0Z7/wCUesLSoFYehbMPZ4zQhtjt6HWz1jKCE2ToQRQPUcr2vB8TOlgBQUUkBmBoARUjQn416wp2TiChByqbxM1KsS7NXQOeEbx0/KdLoqKtU+tPjCuHqoljfY5ShKlpSKrZKiz1zAADS4txMaxM4TGmoCBkqtQoXyKp+NtIVpximAJ3RNF+Fw2nF66xUwKiUzHLDKridas2vzrDJSVuyDZOOUhRBLhw9L+IU4UYx6P2KJVKKiG3qUaha9Kn8o8jnLdZJIsGc0cANV+vrHS7O28rDkLCsxLDK5vq+gDDTUnhGnpJrFlUn7CTTcaPaJUhITUV4xzv7HxH+Mn+gQ4xuKaWFoAIYGpYMQ9443+06fkK/OOzLJXdhjSXY8EI9IGIKq7e8CEc9DEwnXhGJMbSpnGh+acI2mAFEBE0VMRAjaYjIz2b6NdrJErIshLJzCjOAEhRS1jT2gHaWWcbiEldCMqZNyBuzSS/Eky7/uxx/Z7F5BuqJ3coAAcFVfIuAH4NF/FT3mSRnBWpTKAJ3SHSAKMSXBflGaXUZL4rsheKew+19mZNjd3nQRJxamL1Vu2D61J4tS4oo+jDGTZeOQqWCrdWFJGoyEt5lIHy0S7UYtUrCy8GQazTNsQDQgMTVVVE2hn9Euz1S9oYRamaaFkAEGmShPA1fyPMRqjPlTQYp2eyY7aITiZKc4CFBgP35kyqQDaiErP+YQ7SpqR572pxw/bOGwoA3ZS1BmfvCl0sGNQlIY01jvgXbSNkXYvYnNgYEGTK84J3AZ3huSQHjbdgDJIrG0I5wUvGw0DkwqCNTqpIANvwjzOZhES0pmMSWLgm5ox639Y9OCgHjlDskNlNa1PMBqRzutT19TpdFJK/oItn4YTZKJqUoCVAKDpcsQ9Y882jhR3sx676man3iKiPYcPs9EpCZaKJSAAHcsAAPaPLdpyvtprC8xZ8s5jNiVNmjJO0hx9EeFBxkwi4kKvw7yXHrqcKo6R5b9GE4SsXMUshI7pQdRyh88sgOdWj1E7VlAOZqACHG8GI4itY6eGbUDm58acwSktQxEiB4jbEh6zUgi/w0hbN2/KBOVRI8PhUaivDgoRbPqIQVtlUOlnN1FDVoxoSL7QJy5hmNM1EizPqYFO2+UrSUpUplMbMUm5p0vFP57H/AHLl+HZPdHSKw6hVoGpBFCIVq7VKcjuWDEgldyFIAFhcKJ/yxSn9qJtdyVwDlRN2s8N+dgu7F/IZJdkdAS1dI4HtH9ICEqMqSgqIUtClLBCDlBSQCPV+XOKnajtZiChUs5AFOlTIIzJID5N6oqxPIxwE3GOSxzBiHbKfeh4W4gRRl6xyVYymWBwlxZDGY53BOYCj727QWYhtIozp7EOlRAvxLm7njBJ842IYHUUr86QBwASCpPJioEijBhq3tGWCosS0Exk1ClnISQQ2+ADycAlqEfpDjCJTMWJSs43A5FyRU2S5B586xzaClWjMCeF2jsth4gCUhgQbKJPmcugzMnm0DK+MbFoaSElSgkOJYFOg+6OB/SKONkgUcqo9mKQVDjrVmiynFAJCkXdi5ehFaaH8oX7Q2mcyZQUWKXYGri7m9zGBJuQLFoGZEwJPhU923Rq3GvvCeWR3mV2SEXNzR/jDGRhJuWbMyEgpcOd0BKgHIety3SE2LmELLEhgBwJAoPURuxq7QKLGBnkzCm7hvOopyYj0jW0MQciUigseFKhvIxDZtFhZe5ajhwNS/NzBdqKZQls2VzYfeA14U94dr1E8hcFMVkKlAanh91hT1i32fmfaHP4SnhxL0HkPQRU2SXRzzsDcsUkWtQP0gMnHd2xSQ+UpPDW4esLW3RH2LUvCrCyVBjUgGrAJfo4AFekMtkSVlaSzjMTSrMh6j9IhOxwKkhTFIcmhrujTQ0+Wjpdgz5MvEBSyoKShMsBaBkpLFXCtDTnXUtFuFRm05aFk9HpeLlpEopKSUgDdD6WtXQRxP7S/9ph/Q/lHY7bxvdyFLBAcMklSUiooXP6x5r9fn/8AqP8Aq/WOn1GZQaRXFa2eWTUe8QIrFtC00JFh6n8q+0Vpi3NmjAmXmkxICIxJJrEZCc2WQxZswcfCBRYxKySm5ADB/gOF4CkViJkG+yF5QairEPxfhFlc55su7N913STR3a7wvww05/C9dNB5w4kSGKVBWjEHiQxLnUBUZ5UnZPALtShXdyZhXmUSbuVAMLmOl+iLCqVMC0h1Jmy3c0yBMwqY6bpUAGub3jmtpzXkLCyKLyppVwUuamtD7x2P0IY6WmauWtYSpipIJAfwv509Iu6d3SZEd1j+ySlbQRjUEBSS6i53gVVDaEIDc38o61jBHpSBzpoSkqNgCT5R0opIVoJ32RKlKskElqlgOGsKj2plEbqJp/y/mYtJmCbKeoStJvQgENpYwjxmz5MuWCEAhLZlKWtufjduN7CMnU5JQa4mvp4RkvUW19qBYSVUD1IHyYhN7RTGOWULOHJL+whPKw0sH+6S7/uggMfkxLH4WxXhkuaAgI0NCQA5BrXSMT6rJ7/Y2fl8d9vuWV9qJlQe6T1P/wC4ad4HUWuX8q+8JkYMKBBASKsAH+dPSGCjmQpIIDgj1DRU80p/qZY8MYdkWCCagClXeON25gh3mfKlyCK3oXjqsHKKJSZbvkQlL2fKAH9o5nbOKlpvMTmdT71jSl6VekRO3oD0hQcHV2ve17a04aw7wctcxASR4RkDtROgp1MJFY6UR4x6w0wONllIaZyIDq4cOTQJXQ0a80MvqVQp6h35vp0sYiZLEnMWLcmI1gaMdLDt3h6S5p/7YHM2gLBE3+kiw5tC0FSZcRI6e5u9XKomAkHTozWhdO2msJJTh1lTMHypB4OcxIDwGVPmEE92t71VLDH34RNBV+RwCNWOvIQPEpTLl96SlKWzPqdaHUtYRSlico/3YP8ANMb/AEy4W9uNoK7pMnu2KEBZUSclQEbppmFVAunTSA4t6BPJwi2ch2t2rnVmzBvCL1S50IYGoPkIQyipQUqU5ShgzHMWBrwA6RcxBTnSledX3iFAMQHLVplL3OgakSnzgmUCgX0YJZ62HiVS/DSL4emNI40pOcrfdlJLnedSRcCxbm3zSATJuWr5hQ6A+3nE0TbZiGNqVsbxKeQQQQCR5U4jn+UN5HKc+UU0BuPCbsD7VeHeycU8pCSG+1ILbthrwd2hGrEAGoJBoXrqdfOGuxcWySgJFCVqs5NAGHKvrByJuIkh8oFEglZbMQsVehKSC1Wf8OUEw2CzzRMzICQkpLVLlWagSeHP9VeMGdDkpJUJbAapSwrwcw4xZCEpCcoa7CtE716iMUtfMQr7XQxeUstRJBatCb86Rx0qaSvMtI8TaUYg+tG84dbQxu+z0LDS4A/SOcmFwDxVXrGrBFpbI3ZalTd1JAAKVO/HeGlrRZ2p/ekM+jWJ1frUUhZLLhv4rcnqYuY1aTNSygkAocCgDAEl+THzi5rZCzsp6EKYgkszliQC3HSFmI8SnfxVe8XJU8JSpq5QdTqQAR6RTSt35kClNBb3hYrbZPBelLZYDOCk3v4SbnWHuIxOaqTUBL0ZlORTz0bSOcTMT3oK0kjeBALVKSB6Fj5QyWcsxYDOUADTzrYws1pAPY9mYaTtPAIMwMUBv5VpDOBYgjQwl/Ycnl/8qfyjk9mbaVLwpkIURvjeSxu3DiBdzpE8o/xR7xbl6pKrVkjxSpnnbEfGIKgwNWJoBpW8CVFiGNAaQSJJTQHy84xKKc4DZDF0I5aRpIJMZMNekaCt6AA6DYbGaU92GA1csMpADDmxfWGmMKpm6kuwzBJF2YGtrt7QXZM1DZspSBVbXJ8IBNwLQqxKsuKu7PqWNHd78H6RkcnKVexH3AdppGQpFd5lPpYOfWnlFXDycuRTGpFRZiOOhZ4sdocUJjG5IA9Bp7+oizstSZktCFAHL66tXgKe8WJtQVk7jLDbUmpyMtYyncGc7rOQ1aRKb2gxGJUO9nqVl4LIb4PWFO0ZmRdfCLA0LHlGsNMWQe7ljeuSKKA0As/WDtRoFHd7K7cTwJeFopKlBBXZQddWrU1asdxtGT3qMqnUliCk2ZQIPShakeN7Klplz5OdytUyWBU0zLTpwDtXnHsxxgDip8opyzetnS6KNxZPDJASAzEWpavvFufiVEamhHP9LQvOPsAD7QE7Wc+A31b4tFSkbXjvwMsNMY1Ol+TWgMlQaKkzGoSWUWJFBR7aD3izLFL0g2TjQbvaQn28AoIBZQrcONOMMiHPLrCvtAfB5/hBi9izjSFv1SX+6j0ENtkISJbAC5tThCbu31htshakoP8AMfgIZlaa8F5YarBusUMrGraEUi6pZNx1cXit+z0lTklv99OFoVjxlXkESCWAcit+J5DlBkyQAxd+AP6QRGHSk5g79eZ+fKJCadLQKQzm3pGSw1gS/OOd+kPCzDJTMS7AMoOaPUEUu6RctTnHShZ/KI4lImIKCSAQxa7agcOogtpNCOLnFo8Ix6O5mFMxfeKBCgpBeiku2atXIcCl4jiMcTRVSGNQBTxCt7gX4x2fb3YEiTMlGWnLmQSakuQWck1JYt5CONXKAUaqro+mg6UJ8o1RakrObkwuD2QkyCsZiDybhRgBoL1jES0A6GrO9CejOS734wfFYWbl7xgEHdBJAehr0AHwitMQvKMrUDk8KPTpxgrYrTKwoCpWUsrw1rQ1+EMtnFJz2BIIuz7wvq2vlFXB4Y5paqElLsa1rfzaCYeaUTAoADMqrMLKIbhQ14Q0loD7WdFgJKEoStw5YAJql85SFk3PHyEa2wtk0VmZxpWmUkc954GpbIScz5VID6+MmtHdlN5QuxM4LC6uQtRA4JDe1TGJRuVlRV2zOClBTX0+ecL1HcR1J9hFjETM0tCtbHrmOmgitJdRQgOXUwHWNcFSITwkklSUh3UsM19Wb1HppGp8lSJu8kgA5QVJa1LKBe8d5g8BKw8sAAKUtdzcM7ENUAetYpbamZ5LlIKgQ2pH8TngQR6xSuouWlolnGYqhUl7BvOBylUbnE56sxzGpNz88mjWHRpGrwTwGAqnkYtonOsqLl0vSlWb0eK0p81qv1g2HlkuNWNfOK5ELKJyUotvhiCzhiQSCT7dILmHEe/5xSUl0+IGmh4Rpzy9oRqwNULE3EamX84lLQ/VnEZMlkfP4Rp8jmyugfT4RNIg06QU3AsLVgQURvfJe8KAkwJTxJY9GiE+WyrNyiJXWJyUuaxOwB/sicUomElif1c16Qv2qoieWq4vxcN7xalqeUtXhLpe3KwvY+8Udqbs3MLUPwNDFEF62/54B5JLrMQ9XYkfEN5RmAmZV6jmNL/jA8XMpLUDVvSpp8YNhMKqYSsUCQCok9HYawz/AE7Ckdns7sthp6c6yoKDBQCmAoCG8iPWGGM7MYbDyu8PeKCahllJoCbiF2zcMxICnFAouLhKWpr1i3tWQtciYAXISwDipJAoOheMnxHdWdKMMHF3V/MzsvgpOJ+3CFJKFMBnJNAkgv8AhHY9ypmzrf8AlQR+ojz/ALL4KdKQsL3HU7PyANnbzh9hMctBYuR5n0gTkr7lmOWGMe9fUJ2l22rCAf8AMUSBUBDEpJ5vYesMcPjAUArJSpgSAQwJAcBhofhHHds8HNmmXlSpbhSiws+UJ6UBvD+UqgTkFg/6wGlxTQ8ZQ5NN/cYzFylEOlRcs+6GpfwwPbnaj6rKBSc5BCQN1IZjycM0VjMYtlT6xy/bJK1hCUpKiVEskOzJYW6wYbewz4JNp/c9Cw+PmEAku7UGUX1qIhiVKmULliaUPDQAfIjm8NiF5JZB+4kEOBUJDvEzipla34t+cBslwrv9xr9XyAM9Bqo+jvyhOntbLQqZKUVS8pNd5YUaBqVGt6Ug+CxClKIUGFt4gA0HhJ6m3OEWF2GDNXOmbxKyUp0FSxUeNqQ0ZLfIpzShGPof3OsG0syAoTCXsClQP/UXgStqKINQxdLkFwa30BhbPSUh20ZNdbxSlTS4pQgCpdTVFRoC+sI3aswTzzT7nQYbaSwM2anGhB5B4sftJWhBf00rR21jnJ2PTlNPD6gE+xdyHpWFKMaszAmWpLuSxJOqbsXApAim9ghnyLyd0NoHUDi6SP0gkra/FCh0IPqDCaXMJYlhzAcesW5O08rAZOplj2eE5S8GmOfJ7gO0mGRi1IJnd1kSU76CxcvdJpHD4zDSxP7vMnKlWUqBfM+6MpYuD+fKPQMXjCoDNkXweWjXg0Vl4dCmKpco9UVi3HmcVsGVuX8/2LsVs6RMw65eZGYIUEALTMykVSd0llfqI8/IUELLgulzUUdwzPcR6ROw4ZkSpeW5YAB+Y1sPQRTm4XDvl7iVoFbormqfJw/kIfF1HG72VZMvZexzGysGpcuWUlJJS3jQC4Phqp7FJ84ujs+VMUBK1CwWoJDkg/eZ7vVrGHBwcuWAJaQlWiQUs5AszXYa6dYrJYVBNTVmIU/Etf55Cx53LaKXN9irMwBQ6ZqUpVmQs5VpW4qLhxfhCdSPtFrO85JoLgqIt5WjpJWGlgFSSqznMQQCH6ENWkKPqmQkiqUpDk8HzW4EP6QkZptkbs5xR+yBaxKerHN/3Re7NyXxCSw3XUHUBWjXuamkLQrcXzUC/TNb1i/2fmDvCTmon7t7paugdvaNc/0sDOnnTgSFOVEOGqLqApxoTFTHTEkgiiaA8d5Repv15QTvQEAOLq8t48bGmnKKPaABgXuzDjqT1rGSEdpCiDGoAUQKANTyEDw0pazlSkksTQPQXMYoKWFFiWIc+wiWGmlKnSWNtDfrG3shi9svAzZivs0kkVN+XAGHWz9kT8q80piSBVJcali1L6XhBhtoqlMpKlBy5CTldrORVq2jokduqB5Sn132/CKMiyftVkSAztgTVUEhSeZDeprEf7L4n91P9Sv/AKxdR21So78sgCoOcX6BLwT+2srhM9RFd5l+0PFHFycSEkEBqZTQE3dw9oBiZmZRPp00EHw+BUrSxb1jeJ2epDE3e2nrrGtSimSwK17oGl/OLUhae7CCSCVFRszBPq9TEU4JQQVEgNob0rSHOy9nJSk5xWmtLAn4wmTJFIDYlx2yZslTKS72IqC8Qw4Wiu8ObR2mHAACT4eugtfygeIRhyHUE6DM1adPxihdXemgcmUdno+tLlJBtSpNQkAkVJYMI6HaOz+77tCUunIAWAcg0N9WF4Q7PnSsNOE5KiUWUDcjk34849DEzvAlQSWa5fkeTxbGDybRojKPHaONxOwMqUy33czu2pZIPXfPpFvs6lWHXNlhAKVljnANElwz6frDTFTyCxDV1I48LxQWv7Z6O3u0I8c+zHqF2jpJ+2JhO9JlEUvLTp5RFe2sgzmRL3a0S3EeV/aE/eF6j3guNBVLIym0V/ClZZ6C9hNvy5m99WlUIehr6GLv7UkE/wDlUeTwj7PYFpZcFyePKGiMNrCTi4saEVJWZtHa2FSllYcAmzKIaIYefhPvSFVL/wB4TRuHX/eE3aPAFWVvmkX5WFOUdB8IR+4fhJtjfvcC4eVMFNFDiL84X49WD7wZRMCW1INXPEvwgX1cvCXb+HUwI4/EfpE76oEsSSs6NKMHfPMBbRII/wBXBtYydh8IX+3WC1sjMcpsXMK5OGOVP8o+EYrDXhfoD4Jdw+HkBMxSZylEEMSGehPhvU0iGHQlSspmoAPELDVatGPG8VZMlifnSF0rHb6k8CRC8b8CSxuK2hntRQl1CgoJURSpLJNbUrXoY5rAbQdSpq8+6AmoupRYkilANIeTQ9/mhELZGGAURooV6ioMNGUUtozvje0axk9JQMqiX4UIynQkV1ry1iWDlKQBldzWqa5RQs9g54xmKAy0DNwpc3iMheYc7VrS+vOH5RqixcPAzO1Ql0KTajCqi3S8RVjEr+9lpY3LfIvAF4Ik5nY6HhA14EOCq41hXxLZNMYpxQSam9jy4tp05wGZjAKnM/SgDwEyiWA08vkQJUshjUtWpfgGitqPuVOq7lnFbQpmQGfrwhQMWtai9MtjQJNBSvzWCz5J3SSaP1t8+sBNUqS5diNNWrUUiyHFIpcU/IXET1p8TEq01ckMxiumWQkLWWzEljVuoOlfjAkYYoUglRLF9KAsAHbT8YPiUggkklJ83oAL1DV9YtTikqZPhqu4fBgl03DcbbpHvQ9AYX4xanmpLBOQmjWah4uXi5ggxOVxwcDgYVY6Qc6yCQSa7r0biTa0SFcu4VHQk7n7IK4k/H9It7BUEmYSWASL81NfS8Xjgpf1QDNv57t1tWFAwpYjNQ3pwtrGtSUk1YvEfYueO6AJ0UasXCySBXrb+GKu3cQVBKWcFCVv5Kt7+sGx2HHcJZieZeyCAeWlOUVcThHkBWYFQCQK2Aow5VMVw439QJMh2dSCpb13WY8704sYpYiUEzCE2BYa8IY9mpJStZI+7x/iTBcfg0mYkWTmNdamHc0pslMTT5TKYPp1tGSsOSWbrS0dLIwiBMKgQo00NKN0P6wwzAf8tJ8iCa6teEeetJDqJmyexEuYhClLWMzVylIL6AFPSpNeEMf/AA7k/wCIv0EQl9o58tACJITU/vUoOJvrBv7WYrifnyhHkk/JpTxJbRzmyEozFjZ7pEwu13JAe1NH1i3iNn4VS0kTppTmZQKMpy5bvmNc2jQtkKYgjUn3f8hFnNR/nWK5Sadoy2vYLisLhw2RC1EpVvKWGqndZPd3zO44UfWBbSEpGGGVMzvCllF05cxIYhOV2Z9eEalzSW6xZFaGoeEeVpqwP5BtnCUlO9JCiWutYYC7ZSL+flBZ60qlrQJEsZgBUFTXDpzE5TW4aoipMWd7kHjNnTyVVrSBFSk7say1hZRSpAWQEHKCGFQlmc3j0jvJfdg0ZhzppHl2OnkhHK3txi4naK+4ZwK/CN+KXDRLbR1OJybpahPDr+UbwmGTMcgGhahb2+bxyasUsy0kqJ8PShjqeys091Mcuyi3oOEPz5SIi5+zwLD8fwiU7B8j6Q1CuQsPhGiI0LGmhW2VMDgwEWb54QKalhDZNEnp+EKMUd2MfVxqjX070wEyWFARYXJAAgEuwg0w0jFRpvYOXLDxWxGFChaLWH+fSNC0BBYJGHYARWxqWhgk0hdtM0EEEnRVUqA4PBAqUphUxjxcwXh84i0K99yOJwwaFokNDtZimpMLJFEsSbFy8PS3y8DwuC3vnlDJSaQXDpr88oVIVYdhkYUNEjs4QSWuLK1bsM0XqCYg2q0spA1EUVYwcLwftMsujofiIQlW8IHFFGVJPQ7xAB6EPFAyQDTzgk5ZYdIqJmkjyhVEpkg65II5ERXRLamjwTDrOVPT8o2vWGqtC0FlyKOeD+0UsVJYr/lb59IYoO4eg/0xQmqfNzAh5R4sKFD7gHOJYKQFZgeXxjTUPWLGzvEen4iLG9EJz5ZyAfNA0BxktmTplD9QDDCaN0ef+owPaaAw+dDCRlsBT2SGUo8oBPO83A0ichTZmjUlDmH82QiqYQpwa/pBE4uZxMHw8sMYsSpI4Q8YqQRns/bSUpSlQtdw/WLf7dlfuj0EMdiYGWQN0Q4/Zcr92NMei5K7D8dr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029" name="Picture 5" descr="C:\Users\gép\Google Drive\gyulai vár.jpg"/>
          <p:cNvPicPr>
            <a:picLocks noChangeAspect="1" noChangeArrowheads="1"/>
          </p:cNvPicPr>
          <p:nvPr/>
        </p:nvPicPr>
        <p:blipFill>
          <a:blip r:embed="rId2"/>
          <a:srcRect/>
          <a:stretch>
            <a:fillRect/>
          </a:stretch>
        </p:blipFill>
        <p:spPr bwMode="auto">
          <a:xfrm>
            <a:off x="2628900" y="4191000"/>
            <a:ext cx="3670299" cy="1638300"/>
          </a:xfrm>
          <a:prstGeom prst="rect">
            <a:avLst/>
          </a:prstGeom>
          <a:noFill/>
        </p:spPr>
      </p:pic>
      <p:pic>
        <p:nvPicPr>
          <p:cNvPr id="1030" name="Picture 6" descr="C:\Users\gép\Google Drive\gyulai vár2.jpg"/>
          <p:cNvPicPr>
            <a:picLocks noChangeAspect="1" noChangeArrowheads="1"/>
          </p:cNvPicPr>
          <p:nvPr/>
        </p:nvPicPr>
        <p:blipFill>
          <a:blip r:embed="rId3"/>
          <a:srcRect/>
          <a:stretch>
            <a:fillRect/>
          </a:stretch>
        </p:blipFill>
        <p:spPr bwMode="auto">
          <a:xfrm>
            <a:off x="2641600" y="1973262"/>
            <a:ext cx="3613150" cy="2224224"/>
          </a:xfrm>
          <a:prstGeom prst="rect">
            <a:avLst/>
          </a:prstGeom>
          <a:noFill/>
        </p:spPr>
      </p:pic>
      <p:pic>
        <p:nvPicPr>
          <p:cNvPr id="1031" name="Picture 7" descr="C:\Users\gép\Google Drive\gyulai vár3.jpg"/>
          <p:cNvPicPr>
            <a:picLocks noChangeAspect="1" noChangeArrowheads="1"/>
          </p:cNvPicPr>
          <p:nvPr/>
        </p:nvPicPr>
        <p:blipFill>
          <a:blip r:embed="rId4"/>
          <a:srcRect/>
          <a:stretch>
            <a:fillRect/>
          </a:stretch>
        </p:blipFill>
        <p:spPr bwMode="auto">
          <a:xfrm>
            <a:off x="6273800" y="1997075"/>
            <a:ext cx="5905500" cy="3819525"/>
          </a:xfrm>
          <a:prstGeom prst="rect">
            <a:avLst/>
          </a:prstGeom>
          <a:noFill/>
        </p:spPr>
      </p:pic>
      <p:pic>
        <p:nvPicPr>
          <p:cNvPr id="1032" name="Picture 8" descr="C:\Users\gép\Google Drive\gyulai vár4.jpg"/>
          <p:cNvPicPr>
            <a:picLocks noChangeAspect="1" noChangeArrowheads="1"/>
          </p:cNvPicPr>
          <p:nvPr/>
        </p:nvPicPr>
        <p:blipFill>
          <a:blip r:embed="rId5"/>
          <a:srcRect/>
          <a:stretch>
            <a:fillRect/>
          </a:stretch>
        </p:blipFill>
        <p:spPr bwMode="auto">
          <a:xfrm>
            <a:off x="0" y="1957387"/>
            <a:ext cx="2657475" cy="1903413"/>
          </a:xfrm>
          <a:prstGeom prst="rect">
            <a:avLst/>
          </a:prstGeom>
          <a:noFill/>
        </p:spPr>
      </p:pic>
      <p:pic>
        <p:nvPicPr>
          <p:cNvPr id="1033" name="Picture 9" descr="C:\Users\gép\Google Drive\gyvár.jpg"/>
          <p:cNvPicPr>
            <a:picLocks noChangeAspect="1" noChangeArrowheads="1"/>
          </p:cNvPicPr>
          <p:nvPr/>
        </p:nvPicPr>
        <p:blipFill>
          <a:blip r:embed="rId6"/>
          <a:srcRect/>
          <a:stretch>
            <a:fillRect/>
          </a:stretch>
        </p:blipFill>
        <p:spPr bwMode="auto">
          <a:xfrm>
            <a:off x="0" y="3865562"/>
            <a:ext cx="2641600" cy="1963738"/>
          </a:xfrm>
          <a:prstGeom prst="rect">
            <a:avLst/>
          </a:prstGeom>
          <a:noFill/>
        </p:spPr>
      </p:pic>
    </p:spTree>
  </p:cSld>
  <p:clrMapOvr>
    <a:masterClrMapping/>
  </p:clrMapOvr>
  <p:transition>
    <p:wedge/>
  </p:transition>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TotalTime>
  <Words>397</Words>
  <Application>Microsoft Office PowerPoint</Application>
  <PresentationFormat>Szélesvásznú</PresentationFormat>
  <Paragraphs>59</Paragraphs>
  <Slides>23</Slides>
  <Notes>1</Notes>
  <HiddenSlides>0</HiddenSlides>
  <MMClips>1</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23</vt:i4>
      </vt:variant>
    </vt:vector>
  </HeadingPairs>
  <TitlesOfParts>
    <vt:vector size="27" baseType="lpstr">
      <vt:lpstr>Arial</vt:lpstr>
      <vt:lpstr>Calibri</vt:lpstr>
      <vt:lpstr>Calibri Light</vt:lpstr>
      <vt:lpstr>Office-téma</vt:lpstr>
      <vt:lpstr>HUNGARY</vt:lpstr>
      <vt:lpstr>The Hungarian flag has got 3 parts: red, white and green. They have important meanings:</vt:lpstr>
      <vt:lpstr>coat-of-arms </vt:lpstr>
      <vt:lpstr>  </vt:lpstr>
      <vt:lpstr>Hungary has got three big lakes</vt:lpstr>
      <vt:lpstr>Hungary’s currency is called forint</vt:lpstr>
      <vt:lpstr>Duna          Two main rivers           Tisza</vt:lpstr>
      <vt:lpstr>Debrecen is the second largest city in Hungary</vt:lpstr>
      <vt:lpstr>This is the Castle in the city of Gyula</vt:lpstr>
      <vt:lpstr>About the castle</vt:lpstr>
      <vt:lpstr>This is the Castle in th city of Eger</vt:lpstr>
      <vt:lpstr>PowerPoint-bemutató</vt:lpstr>
      <vt:lpstr>Szeged, the city of sunshine</vt:lpstr>
      <vt:lpstr>PowerPoint-bemutató</vt:lpstr>
      <vt:lpstr>Ipolytarnóc ancestral park</vt:lpstr>
      <vt:lpstr>Ferenc Puskás is our famous Hungarian football player</vt:lpstr>
      <vt:lpstr>These are tasty and famous Hungarian meals</vt:lpstr>
      <vt:lpstr>This is Hortobágy National Park, it is part of the WORLD HERITAGE</vt:lpstr>
      <vt:lpstr>The Parliament </vt:lpstr>
      <vt:lpstr>St. Stephen's Basilica in Budapest</vt:lpstr>
      <vt:lpstr>Budapest Eye</vt:lpstr>
      <vt:lpstr>This is the Matthias Church in Budapest</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HUNGARY</dc:title>
  <dc:creator>tamás</dc:creator>
  <cp:lastModifiedBy>Fekete-Koczó Zsuzsa</cp:lastModifiedBy>
  <cp:revision>61</cp:revision>
  <dcterms:created xsi:type="dcterms:W3CDTF">2018-09-29T19:22:52Z</dcterms:created>
  <dcterms:modified xsi:type="dcterms:W3CDTF">2018-11-10T11:33:32Z</dcterms:modified>
</cp:coreProperties>
</file>